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6"/>
  </p:notesMasterIdLst>
  <p:sldIdLst>
    <p:sldId id="257" r:id="rId2"/>
    <p:sldId id="1040" r:id="rId3"/>
    <p:sldId id="621" r:id="rId4"/>
    <p:sldId id="615" r:id="rId5"/>
    <p:sldId id="506" r:id="rId6"/>
    <p:sldId id="791" r:id="rId7"/>
    <p:sldId id="793" r:id="rId8"/>
    <p:sldId id="285" r:id="rId9"/>
    <p:sldId id="286" r:id="rId10"/>
    <p:sldId id="1287" r:id="rId11"/>
    <p:sldId id="291" r:id="rId12"/>
    <p:sldId id="1506" r:id="rId13"/>
    <p:sldId id="829" r:id="rId14"/>
    <p:sldId id="673" r:id="rId15"/>
    <p:sldId id="674" r:id="rId16"/>
    <p:sldId id="379" r:id="rId17"/>
    <p:sldId id="1531" r:id="rId18"/>
    <p:sldId id="1516" r:id="rId19"/>
    <p:sldId id="1517" r:id="rId20"/>
    <p:sldId id="1510" r:id="rId21"/>
    <p:sldId id="1511" r:id="rId22"/>
    <p:sldId id="1512" r:id="rId23"/>
    <p:sldId id="1513" r:id="rId24"/>
    <p:sldId id="1514" r:id="rId25"/>
    <p:sldId id="1515" r:id="rId26"/>
    <p:sldId id="1518" r:id="rId27"/>
    <p:sldId id="1519" r:id="rId28"/>
    <p:sldId id="1520" r:id="rId29"/>
    <p:sldId id="1521" r:id="rId30"/>
    <p:sldId id="1522" r:id="rId31"/>
    <p:sldId id="1524" r:id="rId32"/>
    <p:sldId id="1523" r:id="rId33"/>
    <p:sldId id="1508" r:id="rId34"/>
    <p:sldId id="1507" r:id="rId35"/>
    <p:sldId id="1527" r:id="rId36"/>
    <p:sldId id="1528" r:id="rId37"/>
    <p:sldId id="551" r:id="rId38"/>
    <p:sldId id="554" r:id="rId39"/>
    <p:sldId id="1525" r:id="rId40"/>
    <p:sldId id="1526" r:id="rId41"/>
    <p:sldId id="562" r:id="rId42"/>
    <p:sldId id="563" r:id="rId43"/>
    <p:sldId id="1296" r:id="rId44"/>
    <p:sldId id="1529" r:id="rId45"/>
    <p:sldId id="1530" r:id="rId46"/>
    <p:sldId id="1059" r:id="rId47"/>
    <p:sldId id="1060" r:id="rId48"/>
    <p:sldId id="1418" r:id="rId49"/>
    <p:sldId id="1474" r:id="rId50"/>
    <p:sldId id="1475" r:id="rId51"/>
    <p:sldId id="1476" r:id="rId52"/>
    <p:sldId id="1477" r:id="rId53"/>
    <p:sldId id="1478" r:id="rId54"/>
    <p:sldId id="1494" r:id="rId55"/>
    <p:sldId id="1479" r:id="rId56"/>
    <p:sldId id="1480" r:id="rId57"/>
    <p:sldId id="1481" r:id="rId58"/>
    <p:sldId id="386" r:id="rId59"/>
    <p:sldId id="1498" r:id="rId60"/>
    <p:sldId id="654" r:id="rId61"/>
    <p:sldId id="397" r:id="rId62"/>
    <p:sldId id="1499" r:id="rId63"/>
    <p:sldId id="657" r:id="rId64"/>
    <p:sldId id="851" r:id="rId65"/>
    <p:sldId id="331" r:id="rId66"/>
    <p:sldId id="1205" r:id="rId67"/>
    <p:sldId id="914" r:id="rId68"/>
    <p:sldId id="852" r:id="rId69"/>
    <p:sldId id="1245" r:id="rId70"/>
    <p:sldId id="1156" r:id="rId71"/>
    <p:sldId id="1465" r:id="rId72"/>
    <p:sldId id="1466" r:id="rId73"/>
    <p:sldId id="1394" r:id="rId74"/>
    <p:sldId id="1395" r:id="rId75"/>
    <p:sldId id="1401" r:id="rId76"/>
    <p:sldId id="1402" r:id="rId77"/>
    <p:sldId id="1244" r:id="rId78"/>
    <p:sldId id="1285" r:id="rId79"/>
    <p:sldId id="1159" r:id="rId80"/>
    <p:sldId id="686" r:id="rId81"/>
    <p:sldId id="1207" r:id="rId82"/>
    <p:sldId id="1356" r:id="rId83"/>
    <p:sldId id="1357" r:id="rId84"/>
    <p:sldId id="302" r:id="rId85"/>
    <p:sldId id="1421" r:id="rId86"/>
    <p:sldId id="1130" r:id="rId87"/>
    <p:sldId id="1203" r:id="rId88"/>
    <p:sldId id="1263" r:id="rId89"/>
    <p:sldId id="1265" r:id="rId90"/>
    <p:sldId id="305" r:id="rId91"/>
    <p:sldId id="1266" r:id="rId92"/>
    <p:sldId id="306" r:id="rId93"/>
    <p:sldId id="308" r:id="rId94"/>
    <p:sldId id="1131" r:id="rId95"/>
    <p:sldId id="1267" r:id="rId96"/>
    <p:sldId id="1132" r:id="rId97"/>
    <p:sldId id="1268" r:id="rId98"/>
    <p:sldId id="1133" r:id="rId99"/>
    <p:sldId id="313" r:id="rId100"/>
    <p:sldId id="1204" r:id="rId101"/>
    <p:sldId id="1134" r:id="rId102"/>
    <p:sldId id="1242" r:id="rId103"/>
    <p:sldId id="1289" r:id="rId104"/>
    <p:sldId id="1135" r:id="rId105"/>
    <p:sldId id="1136" r:id="rId106"/>
    <p:sldId id="1209" r:id="rId107"/>
    <p:sldId id="1269" r:id="rId108"/>
    <p:sldId id="1137" r:id="rId109"/>
    <p:sldId id="1270" r:id="rId110"/>
    <p:sldId id="1138" r:id="rId111"/>
    <p:sldId id="1139" r:id="rId112"/>
    <p:sldId id="1140" r:id="rId113"/>
    <p:sldId id="1078" r:id="rId114"/>
    <p:sldId id="1141" r:id="rId115"/>
    <p:sldId id="1142" r:id="rId116"/>
    <p:sldId id="1143" r:id="rId117"/>
    <p:sldId id="1388" r:id="rId118"/>
    <p:sldId id="1154" r:id="rId119"/>
    <p:sldId id="1144" r:id="rId120"/>
    <p:sldId id="1155" r:id="rId121"/>
    <p:sldId id="1145" r:id="rId122"/>
    <p:sldId id="1146" r:id="rId123"/>
    <p:sldId id="1147" r:id="rId124"/>
    <p:sldId id="1061" r:id="rId125"/>
    <p:sldId id="1062" r:id="rId126"/>
    <p:sldId id="1063" r:id="rId127"/>
    <p:sldId id="1253" r:id="rId128"/>
    <p:sldId id="1254" r:id="rId129"/>
    <p:sldId id="1255" r:id="rId130"/>
    <p:sldId id="1256" r:id="rId131"/>
    <p:sldId id="1500" r:id="rId132"/>
    <p:sldId id="1501" r:id="rId133"/>
    <p:sldId id="1257" r:id="rId134"/>
    <p:sldId id="1258" r:id="rId135"/>
    <p:sldId id="1259" r:id="rId136"/>
    <p:sldId id="1260" r:id="rId137"/>
    <p:sldId id="1261" r:id="rId138"/>
    <p:sldId id="1170" r:id="rId139"/>
    <p:sldId id="1064" r:id="rId140"/>
    <p:sldId id="1065" r:id="rId141"/>
    <p:sldId id="1447" r:id="rId142"/>
    <p:sldId id="1358" r:id="rId143"/>
    <p:sldId id="1425" r:id="rId144"/>
    <p:sldId id="1441" r:id="rId145"/>
    <p:sldId id="1392" r:id="rId146"/>
    <p:sldId id="1420" r:id="rId147"/>
    <p:sldId id="360" r:id="rId148"/>
    <p:sldId id="801" r:id="rId149"/>
    <p:sldId id="1262" r:id="rId150"/>
    <p:sldId id="362" r:id="rId151"/>
    <p:sldId id="507" r:id="rId152"/>
    <p:sldId id="591" r:id="rId153"/>
    <p:sldId id="385" r:id="rId154"/>
    <p:sldId id="1125" r:id="rId155"/>
    <p:sldId id="387" r:id="rId156"/>
    <p:sldId id="388" r:id="rId157"/>
    <p:sldId id="527" r:id="rId158"/>
    <p:sldId id="529" r:id="rId159"/>
    <p:sldId id="393" r:id="rId160"/>
    <p:sldId id="395" r:id="rId161"/>
    <p:sldId id="947" r:id="rId162"/>
    <p:sldId id="1424" r:id="rId163"/>
    <p:sldId id="702" r:id="rId164"/>
    <p:sldId id="531" r:id="rId165"/>
    <p:sldId id="1362" r:id="rId166"/>
    <p:sldId id="1363" r:id="rId167"/>
    <p:sldId id="949" r:id="rId168"/>
    <p:sldId id="950" r:id="rId169"/>
    <p:sldId id="853" r:id="rId170"/>
    <p:sldId id="1102" r:id="rId171"/>
    <p:sldId id="816" r:id="rId172"/>
    <p:sldId id="414" r:id="rId173"/>
    <p:sldId id="545" r:id="rId174"/>
    <p:sldId id="533" r:id="rId175"/>
    <p:sldId id="534" r:id="rId176"/>
    <p:sldId id="542" r:id="rId177"/>
    <p:sldId id="543" r:id="rId178"/>
    <p:sldId id="1361" r:id="rId179"/>
    <p:sldId id="544" r:id="rId180"/>
    <p:sldId id="1295" r:id="rId181"/>
    <p:sldId id="546" r:id="rId182"/>
    <p:sldId id="522" r:id="rId183"/>
    <p:sldId id="523" r:id="rId184"/>
    <p:sldId id="809" r:id="rId185"/>
    <p:sldId id="526" r:id="rId186"/>
    <p:sldId id="1387" r:id="rId187"/>
    <p:sldId id="524" r:id="rId188"/>
    <p:sldId id="548" r:id="rId189"/>
    <p:sldId id="646" r:id="rId190"/>
    <p:sldId id="647" r:id="rId191"/>
    <p:sldId id="773" r:id="rId192"/>
    <p:sldId id="772" r:id="rId193"/>
    <p:sldId id="549" r:id="rId194"/>
    <p:sldId id="550" r:id="rId195"/>
    <p:sldId id="547" r:id="rId196"/>
    <p:sldId id="515" r:id="rId197"/>
    <p:sldId id="516" r:id="rId198"/>
    <p:sldId id="517" r:id="rId199"/>
    <p:sldId id="555" r:id="rId200"/>
    <p:sldId id="1386" r:id="rId201"/>
    <p:sldId id="558" r:id="rId202"/>
    <p:sldId id="1467" r:id="rId203"/>
    <p:sldId id="1468" r:id="rId204"/>
    <p:sldId id="1419" r:id="rId205"/>
    <p:sldId id="1335" r:id="rId206"/>
    <p:sldId id="1336" r:id="rId207"/>
    <p:sldId id="625" r:id="rId208"/>
    <p:sldId id="1150" r:id="rId209"/>
    <p:sldId id="1240" r:id="rId210"/>
    <p:sldId id="1414" r:id="rId211"/>
    <p:sldId id="1444" r:id="rId212"/>
    <p:sldId id="1152" r:id="rId213"/>
    <p:sldId id="1153" r:id="rId214"/>
    <p:sldId id="436" r:id="rId215"/>
    <p:sldId id="402" r:id="rId216"/>
    <p:sldId id="403" r:id="rId217"/>
    <p:sldId id="404" r:id="rId218"/>
    <p:sldId id="1075" r:id="rId219"/>
    <p:sldId id="1076" r:id="rId220"/>
    <p:sldId id="1219" r:id="rId221"/>
    <p:sldId id="421" r:id="rId222"/>
    <p:sldId id="564" r:id="rId223"/>
    <p:sldId id="1364" r:id="rId224"/>
    <p:sldId id="826" r:id="rId225"/>
    <p:sldId id="566" r:id="rId226"/>
    <p:sldId id="1211" r:id="rId227"/>
    <p:sldId id="1430" r:id="rId228"/>
    <p:sldId id="1460" r:id="rId229"/>
    <p:sldId id="820" r:id="rId230"/>
    <p:sldId id="821" r:id="rId231"/>
    <p:sldId id="1077" r:id="rId232"/>
    <p:sldId id="1177" r:id="rId233"/>
    <p:sldId id="798" r:id="rId234"/>
    <p:sldId id="1215" r:id="rId235"/>
    <p:sldId id="1427" r:id="rId236"/>
    <p:sldId id="1225" r:id="rId237"/>
    <p:sldId id="1212" r:id="rId238"/>
    <p:sldId id="1213" r:id="rId239"/>
    <p:sldId id="1216" r:id="rId240"/>
    <p:sldId id="1210" r:id="rId241"/>
    <p:sldId id="1151" r:id="rId242"/>
    <p:sldId id="1217" r:id="rId243"/>
    <p:sldId id="1226" r:id="rId244"/>
    <p:sldId id="443" r:id="rId245"/>
    <p:sldId id="445" r:id="rId246"/>
    <p:sldId id="446" r:id="rId247"/>
    <p:sldId id="1293" r:id="rId248"/>
    <p:sldId id="1403" r:id="rId249"/>
    <p:sldId id="1290" r:id="rId250"/>
    <p:sldId id="1294" r:id="rId251"/>
    <p:sldId id="1283" r:id="rId252"/>
    <p:sldId id="1292" r:id="rId253"/>
    <p:sldId id="440" r:id="rId254"/>
    <p:sldId id="823" r:id="rId255"/>
    <p:sldId id="570" r:id="rId256"/>
    <p:sldId id="827" r:id="rId257"/>
    <p:sldId id="453" r:id="rId258"/>
    <p:sldId id="574" r:id="rId259"/>
    <p:sldId id="838" r:id="rId260"/>
    <p:sldId id="839" r:id="rId261"/>
    <p:sldId id="1271" r:id="rId262"/>
    <p:sldId id="576" r:id="rId263"/>
    <p:sldId id="824" r:id="rId264"/>
    <p:sldId id="577" r:id="rId265"/>
    <p:sldId id="935" r:id="rId266"/>
    <p:sldId id="371" r:id="rId267"/>
    <p:sldId id="575" r:id="rId268"/>
    <p:sldId id="1426" r:id="rId269"/>
    <p:sldId id="1165" r:id="rId270"/>
    <p:sldId id="1166" r:id="rId271"/>
    <p:sldId id="937" r:id="rId272"/>
    <p:sldId id="894" r:id="rId273"/>
    <p:sldId id="532" r:id="rId274"/>
    <p:sldId id="1167" r:id="rId275"/>
    <p:sldId id="1168" r:id="rId276"/>
    <p:sldId id="587" r:id="rId277"/>
    <p:sldId id="675" r:id="rId278"/>
    <p:sldId id="588" r:id="rId279"/>
    <p:sldId id="997" r:id="rId280"/>
    <p:sldId id="856" r:id="rId281"/>
    <p:sldId id="857" r:id="rId282"/>
    <p:sldId id="706" r:id="rId283"/>
    <p:sldId id="589" r:id="rId284"/>
    <p:sldId id="998" r:id="rId285"/>
    <p:sldId id="707" r:id="rId286"/>
    <p:sldId id="815" r:id="rId287"/>
    <p:sldId id="1410" r:id="rId288"/>
    <p:sldId id="979" r:id="rId289"/>
    <p:sldId id="982" r:id="rId290"/>
    <p:sldId id="983" r:id="rId291"/>
    <p:sldId id="975" r:id="rId292"/>
    <p:sldId id="708" r:id="rId293"/>
    <p:sldId id="593" r:id="rId294"/>
    <p:sldId id="709" r:id="rId295"/>
    <p:sldId id="594" r:id="rId296"/>
    <p:sldId id="710" r:id="rId297"/>
    <p:sldId id="607" r:id="rId298"/>
    <p:sldId id="336" r:id="rId299"/>
    <p:sldId id="337" r:id="rId300"/>
    <p:sldId id="748" r:id="rId301"/>
    <p:sldId id="1034" r:id="rId302"/>
    <p:sldId id="508" r:id="rId303"/>
    <p:sldId id="622" r:id="rId304"/>
    <p:sldId id="1194" r:id="rId305"/>
    <p:sldId id="989" r:id="rId306"/>
    <p:sldId id="1228" r:id="rId307"/>
    <p:sldId id="987" r:id="rId308"/>
    <p:sldId id="623" r:id="rId309"/>
    <p:sldId id="1035" r:id="rId310"/>
    <p:sldId id="1196" r:id="rId311"/>
    <p:sldId id="990" r:id="rId312"/>
    <p:sldId id="991" r:id="rId313"/>
    <p:sldId id="1224" r:id="rId314"/>
    <p:sldId id="627" r:id="rId315"/>
    <p:sldId id="628" r:id="rId316"/>
    <p:sldId id="1036" r:id="rId317"/>
    <p:sldId id="626" r:id="rId318"/>
    <p:sldId id="992" r:id="rId319"/>
    <p:sldId id="1037" r:id="rId320"/>
    <p:sldId id="629" r:id="rId321"/>
    <p:sldId id="1274" r:id="rId322"/>
    <p:sldId id="1038" r:id="rId323"/>
    <p:sldId id="630" r:id="rId324"/>
    <p:sldId id="1039" r:id="rId325"/>
    <p:sldId id="1082" r:id="rId326"/>
    <p:sldId id="1197" r:id="rId327"/>
    <p:sldId id="818" r:id="rId328"/>
    <p:sldId id="1199" r:id="rId329"/>
    <p:sldId id="1081" r:id="rId330"/>
    <p:sldId id="631" r:id="rId331"/>
    <p:sldId id="993" r:id="rId332"/>
    <p:sldId id="1083" r:id="rId333"/>
    <p:sldId id="1198" r:id="rId334"/>
    <p:sldId id="913" r:id="rId335"/>
    <p:sldId id="1200" r:id="rId336"/>
    <p:sldId id="1085" r:id="rId337"/>
    <p:sldId id="1201" r:id="rId338"/>
    <p:sldId id="994" r:id="rId339"/>
    <p:sldId id="1272" r:id="rId340"/>
    <p:sldId id="1084" r:id="rId341"/>
    <p:sldId id="751" r:id="rId342"/>
    <p:sldId id="352" r:id="rId343"/>
    <p:sldId id="1275" r:id="rId344"/>
    <p:sldId id="633" r:id="rId345"/>
    <p:sldId id="521" r:id="rId346"/>
    <p:sldId id="1337" r:id="rId347"/>
    <p:sldId id="1160" r:id="rId348"/>
    <p:sldId id="1340" r:id="rId349"/>
    <p:sldId id="1352" r:id="rId350"/>
    <p:sldId id="368" r:id="rId351"/>
    <p:sldId id="636" r:id="rId352"/>
    <p:sldId id="663" r:id="rId353"/>
    <p:sldId id="664" r:id="rId354"/>
    <p:sldId id="637" r:id="rId355"/>
    <p:sldId id="638" r:id="rId356"/>
    <p:sldId id="712" r:id="rId357"/>
    <p:sldId id="713" r:id="rId358"/>
    <p:sldId id="714" r:id="rId359"/>
    <p:sldId id="836" r:id="rId360"/>
    <p:sldId id="837" r:id="rId361"/>
    <p:sldId id="342" r:id="rId362"/>
    <p:sldId id="1067" r:id="rId363"/>
    <p:sldId id="1473" r:id="rId364"/>
    <p:sldId id="1343" r:id="rId365"/>
    <p:sldId id="1068" r:id="rId366"/>
    <p:sldId id="727" r:id="rId367"/>
    <p:sldId id="728" r:id="rId368"/>
    <p:sldId id="781" r:id="rId369"/>
    <p:sldId id="1007" r:id="rId370"/>
    <p:sldId id="730" r:id="rId371"/>
    <p:sldId id="1264" r:id="rId372"/>
    <p:sldId id="1448" r:id="rId373"/>
    <p:sldId id="1449" r:id="rId374"/>
    <p:sldId id="1450" r:id="rId375"/>
    <p:sldId id="1157" r:id="rId376"/>
    <p:sldId id="1158" r:id="rId377"/>
    <p:sldId id="775" r:id="rId378"/>
    <p:sldId id="354" r:id="rId379"/>
    <p:sldId id="735" r:id="rId380"/>
    <p:sldId id="738" r:id="rId381"/>
    <p:sldId id="774" r:id="rId382"/>
    <p:sldId id="1453" r:id="rId383"/>
    <p:sldId id="737" r:id="rId384"/>
    <p:sldId id="740" r:id="rId385"/>
    <p:sldId id="683" r:id="rId386"/>
    <p:sldId id="684" r:id="rId387"/>
    <p:sldId id="682" r:id="rId388"/>
    <p:sldId id="1405" r:id="rId389"/>
    <p:sldId id="1434" r:id="rId390"/>
    <p:sldId id="1432" r:id="rId391"/>
    <p:sldId id="1385" r:id="rId392"/>
    <p:sldId id="1433" r:id="rId393"/>
    <p:sldId id="1438" r:id="rId394"/>
    <p:sldId id="1439" r:id="rId395"/>
    <p:sldId id="1440" r:id="rId396"/>
    <p:sldId id="1431" r:id="rId397"/>
    <p:sldId id="1436" r:id="rId398"/>
    <p:sldId id="968" r:id="rId399"/>
    <p:sldId id="969" r:id="rId400"/>
    <p:sldId id="609" r:id="rId401"/>
    <p:sldId id="610" r:id="rId402"/>
    <p:sldId id="703" r:id="rId403"/>
    <p:sldId id="611" r:id="rId404"/>
    <p:sldId id="612" r:id="rId405"/>
    <p:sldId id="704" r:id="rId406"/>
    <p:sldId id="613" r:id="rId407"/>
    <p:sldId id="705" r:id="rId408"/>
    <p:sldId id="614" r:id="rId409"/>
    <p:sldId id="1045" r:id="rId410"/>
    <p:sldId id="1382" r:id="rId411"/>
    <p:sldId id="1492" r:id="rId412"/>
    <p:sldId id="986" r:id="rId413"/>
    <p:sldId id="427" r:id="rId414"/>
    <p:sldId id="689" r:id="rId415"/>
    <p:sldId id="731" r:id="rId416"/>
    <p:sldId id="732" r:id="rId417"/>
    <p:sldId id="758" r:id="rId418"/>
    <p:sldId id="759" r:id="rId419"/>
    <p:sldId id="1417" r:id="rId420"/>
    <p:sldId id="916" r:id="rId421"/>
    <p:sldId id="917" r:id="rId422"/>
    <p:sldId id="840" r:id="rId423"/>
    <p:sldId id="841" r:id="rId424"/>
    <p:sldId id="939" r:id="rId425"/>
    <p:sldId id="766" r:id="rId426"/>
    <p:sldId id="767" r:id="rId427"/>
    <p:sldId id="776" r:id="rId428"/>
    <p:sldId id="752" r:id="rId429"/>
    <p:sldId id="753" r:id="rId430"/>
    <p:sldId id="764" r:id="rId431"/>
    <p:sldId id="765" r:id="rId432"/>
    <p:sldId id="1472" r:id="rId433"/>
    <p:sldId id="874" r:id="rId434"/>
    <p:sldId id="946" r:id="rId435"/>
    <p:sldId id="943" r:id="rId436"/>
    <p:sldId id="755" r:id="rId437"/>
    <p:sldId id="754" r:id="rId438"/>
    <p:sldId id="670" r:id="rId439"/>
    <p:sldId id="1347" r:id="rId440"/>
    <p:sldId id="777" r:id="rId441"/>
    <p:sldId id="762" r:id="rId442"/>
    <p:sldId id="763" r:id="rId443"/>
    <p:sldId id="769" r:id="rId444"/>
    <p:sldId id="1398" r:id="rId445"/>
    <p:sldId id="770" r:id="rId446"/>
    <p:sldId id="873" r:id="rId447"/>
    <p:sldId id="875" r:id="rId448"/>
    <p:sldId id="1469" r:id="rId449"/>
    <p:sldId id="1412" r:id="rId450"/>
    <p:sldId id="583" r:id="rId451"/>
    <p:sldId id="584" r:id="rId452"/>
    <p:sldId id="585" r:id="rId453"/>
    <p:sldId id="1069" r:id="rId454"/>
    <p:sldId id="1442" r:id="rId455"/>
    <p:sldId id="952" r:id="rId456"/>
    <p:sldId id="1348" r:id="rId457"/>
    <p:sldId id="1349" r:id="rId458"/>
    <p:sldId id="1396" r:id="rId459"/>
    <p:sldId id="1397" r:id="rId460"/>
    <p:sldId id="1350" r:id="rId461"/>
    <p:sldId id="761" r:id="rId462"/>
    <p:sldId id="1404" r:id="rId463"/>
    <p:sldId id="861" r:id="rId464"/>
    <p:sldId id="862" r:id="rId465"/>
    <p:sldId id="756" r:id="rId466"/>
    <p:sldId id="771" r:id="rId467"/>
    <p:sldId id="876" r:id="rId468"/>
    <p:sldId id="1471" r:id="rId469"/>
    <p:sldId id="1393" r:id="rId470"/>
    <p:sldId id="1389" r:id="rId471"/>
    <p:sldId id="1457" r:id="rId472"/>
    <p:sldId id="1458" r:id="rId473"/>
    <p:sldId id="1459" r:id="rId474"/>
    <p:sldId id="1505" r:id="rId475"/>
    <p:sldId id="1428" r:id="rId476"/>
    <p:sldId id="778" r:id="rId477"/>
    <p:sldId id="779" r:id="rId478"/>
    <p:sldId id="834" r:id="rId479"/>
    <p:sldId id="780" r:id="rId480"/>
    <p:sldId id="833" r:id="rId481"/>
    <p:sldId id="783" r:id="rId482"/>
    <p:sldId id="880" r:id="rId483"/>
    <p:sldId id="881" r:id="rId484"/>
    <p:sldId id="879" r:id="rId485"/>
    <p:sldId id="866" r:id="rId486"/>
    <p:sldId id="1341" r:id="rId487"/>
    <p:sldId id="1390" r:id="rId488"/>
    <p:sldId id="1391" r:id="rId489"/>
    <p:sldId id="878" r:id="rId490"/>
    <p:sldId id="867" r:id="rId491"/>
    <p:sldId id="868" r:id="rId492"/>
    <p:sldId id="870" r:id="rId493"/>
    <p:sldId id="1241" r:id="rId494"/>
    <p:sldId id="1411" r:id="rId495"/>
    <p:sldId id="869" r:id="rId496"/>
    <p:sldId id="1342" r:id="rId497"/>
    <p:sldId id="1367" r:id="rId498"/>
    <p:sldId id="1377" r:id="rId499"/>
    <p:sldId id="1379" r:id="rId500"/>
    <p:sldId id="1368" r:id="rId501"/>
    <p:sldId id="1369" r:id="rId502"/>
    <p:sldId id="1380" r:id="rId503"/>
    <p:sldId id="1381" r:id="rId504"/>
    <p:sldId id="1370" r:id="rId505"/>
    <p:sldId id="1371" r:id="rId506"/>
    <p:sldId id="1372" r:id="rId507"/>
    <p:sldId id="1373" r:id="rId508"/>
    <p:sldId id="1374" r:id="rId509"/>
    <p:sldId id="1375" r:id="rId510"/>
    <p:sldId id="1033" r:id="rId511"/>
    <p:sldId id="1021" r:id="rId512"/>
    <p:sldId id="1022" r:id="rId513"/>
    <p:sldId id="1023" r:id="rId514"/>
    <p:sldId id="1024" r:id="rId515"/>
    <p:sldId id="1025" r:id="rId516"/>
    <p:sldId id="1027" r:id="rId517"/>
    <p:sldId id="1028" r:id="rId518"/>
    <p:sldId id="1029" r:id="rId519"/>
    <p:sldId id="1030" r:id="rId520"/>
    <p:sldId id="1032" r:id="rId521"/>
    <p:sldId id="1031" r:id="rId522"/>
    <p:sldId id="885" r:id="rId523"/>
    <p:sldId id="1074" r:id="rId524"/>
    <p:sldId id="976" r:id="rId525"/>
    <p:sldId id="933" r:id="rId526"/>
    <p:sldId id="954" r:id="rId527"/>
    <p:sldId id="788" r:id="rId528"/>
    <p:sldId id="1502" r:id="rId529"/>
    <p:sldId id="1456" r:id="rId530"/>
    <p:sldId id="1489" r:id="rId531"/>
    <p:sldId id="1503" r:id="rId532"/>
    <p:sldId id="1493" r:id="rId533"/>
    <p:sldId id="1495" r:id="rId534"/>
    <p:sldId id="1504" r:id="rId5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0FF9"/>
    <a:srgbClr val="803A69"/>
    <a:srgbClr val="FD8603"/>
    <a:srgbClr val="EAE2DA"/>
    <a:srgbClr val="39AE0A"/>
    <a:srgbClr val="F63122"/>
    <a:srgbClr val="CAA496"/>
    <a:srgbClr val="41C60C"/>
    <a:srgbClr val="5E4C34"/>
    <a:srgbClr val="7E00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commentAuthors" Target="commentAuthor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viewProps" Target="view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notesMaster" Target="notesMasters/notesMaster1.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presProps" Target="presProp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theme" Target="theme/theme1.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107</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118</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85</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95</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105</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5/10/2023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5/10/2023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30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0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30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6.png"/></Relationships>
</file>

<file path=ppt/slides/_rels/slide3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4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45.gif"/><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10057472"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H2 Database</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241010" y="4382986"/>
            <a:ext cx="8146907" cy="892552"/>
          </a:xfrm>
          <a:prstGeom prst="rect">
            <a:avLst/>
          </a:prstGeom>
        </p:spPr>
        <p:txBody>
          <a:bodyPr wrap="square">
            <a:spAutoFit/>
          </a:bodyPr>
          <a:lstStyle>
            <a:defPPr>
              <a:defRPr lang="en-US"/>
            </a:defPPr>
            <a:lvl1pPr>
              <a:defRPr sz="2400">
                <a:solidFill>
                  <a:schemeClr val="accent6">
                    <a:lumMod val="50000"/>
                  </a:schemeClr>
                </a:solidFill>
              </a:defRPr>
            </a:lvl1pPr>
          </a:lstStyle>
          <a:p>
            <a:pPr marL="342900" indent="-342900">
              <a:buFont typeface="Arial" panose="020B0604020202020204" pitchFamily="34" charset="0"/>
              <a:buChar char="•"/>
            </a:pPr>
            <a:r>
              <a:rPr lang="en-US" sz="2200" dirty="0">
                <a:solidFill>
                  <a:schemeClr val="accent5">
                    <a:lumMod val="50000"/>
                  </a:schemeClr>
                </a:solidFill>
              </a:rPr>
              <a:t>H2 Database is case-sensitive.</a:t>
            </a:r>
          </a:p>
          <a:p>
            <a:pPr marL="171450" indent="-171450">
              <a:buFont typeface="Arial" panose="020B0604020202020204" pitchFamily="34" charset="0"/>
              <a:buChar char="•"/>
            </a:pPr>
            <a:endParaRPr lang="en-US" sz="800" dirty="0">
              <a:solidFill>
                <a:schemeClr val="accent5">
                  <a:lumMod val="50000"/>
                </a:schemeClr>
              </a:solidFill>
            </a:endParaRPr>
          </a:p>
          <a:p>
            <a:pPr marL="342900" indent="-342900">
              <a:buFont typeface="Arial" panose="020B0604020202020204" pitchFamily="34" charset="0"/>
              <a:buChar char="•"/>
            </a:pPr>
            <a:r>
              <a:rPr lang="en-US" sz="2200" dirty="0">
                <a:solidFill>
                  <a:schemeClr val="accent5">
                    <a:lumMod val="50000"/>
                  </a:schemeClr>
                </a:solidFill>
              </a:rPr>
              <a:t>Use single quotes for string.</a:t>
            </a:r>
            <a:endParaRPr lang="en-IN" sz="2200" dirty="0">
              <a:solidFill>
                <a:schemeClr val="accent5">
                  <a:lumMod val="50000"/>
                </a:schemeClr>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207617375"/>
              </p:ext>
            </p:extLst>
          </p:nvPr>
        </p:nvGraphicFramePr>
        <p:xfrm>
          <a:off x="407368" y="764704"/>
          <a:ext cx="11377264" cy="2595880"/>
        </p:xfrm>
        <a:graphic>
          <a:graphicData uri="http://schemas.openxmlformats.org/drawingml/2006/table">
            <a:tbl>
              <a:tblPr firstRow="1" bandRow="1">
                <a:tableStyleId>{7E9639D4-E3E2-4D34-9284-5A2195B3D0D7}</a:tableStyleId>
              </a:tblPr>
              <a:tblGrid>
                <a:gridCol w="4674628">
                  <a:extLst>
                    <a:ext uri="{9D8B030D-6E8A-4147-A177-3AD203B41FA5}">
                      <a16:colId xmlns:a16="http://schemas.microsoft.com/office/drawing/2014/main" val="20000"/>
                    </a:ext>
                  </a:extLst>
                </a:gridCol>
                <a:gridCol w="6702636">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TINYINT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 -128 to +127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SMALLINT</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-32768</a:t>
                      </a:r>
                      <a:r>
                        <a:rPr lang="en-US" sz="1800" b="0" i="0" kern="1200" dirty="0">
                          <a:solidFill>
                            <a:schemeClr val="tx1"/>
                          </a:solidFill>
                          <a:effectLst/>
                          <a:latin typeface="Arial" panose="020B0604020202020204" pitchFamily="34" charset="0"/>
                          <a:ea typeface="+mn-ea"/>
                          <a:cs typeface="Arial" panose="020B0604020202020204" pitchFamily="34" charset="0"/>
                        </a:rPr>
                        <a:t> to </a:t>
                      </a:r>
                      <a:r>
                        <a:rPr lang="en-US" sz="1800" dirty="0">
                          <a:latin typeface="Arial" panose="020B0604020202020204" pitchFamily="34" charset="0"/>
                          <a:cs typeface="Arial" panose="020B0604020202020204" pitchFamily="34" charset="0"/>
                        </a:rPr>
                        <a:t>32767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INTEGER</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-2147483648 to 2147483647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BIGINT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NUMERIC</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DECIMAL</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graphicFrame>
        <p:nvGraphicFramePr>
          <p:cNvPr id="3" name="Table 2">
            <a:extLst>
              <a:ext uri="{FF2B5EF4-FFF2-40B4-BE49-F238E27FC236}">
                <a16:creationId xmlns:a16="http://schemas.microsoft.com/office/drawing/2014/main" id="{99048249-F0B9-9707-2407-7C01037AECA6}"/>
              </a:ext>
            </a:extLst>
          </p:cNvPr>
          <p:cNvGraphicFramePr>
            <a:graphicFrameLocks noGrp="1"/>
          </p:cNvGraphicFramePr>
          <p:nvPr>
            <p:extLst>
              <p:ext uri="{D42A27DB-BD31-4B8C-83A1-F6EECF244321}">
                <p14:modId xmlns:p14="http://schemas.microsoft.com/office/powerpoint/2010/main" val="763913096"/>
              </p:ext>
            </p:extLst>
          </p:nvPr>
        </p:nvGraphicFramePr>
        <p:xfrm>
          <a:off x="407368" y="4157791"/>
          <a:ext cx="11377264" cy="111252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DATE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YYYY-MM-DD</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TIME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HH:MM:SS</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3437E910-A934-56F6-7528-08D5E2DD12BF}"/>
              </a:ext>
            </a:extLst>
          </p:cNvPr>
          <p:cNvSpPr/>
          <p:nvPr/>
        </p:nvSpPr>
        <p:spPr>
          <a:xfrm>
            <a:off x="1484662" y="3429000"/>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sp>
        <p:nvSpPr>
          <p:cNvPr id="6" name="Rectangle 5">
            <a:extLst>
              <a:ext uri="{FF2B5EF4-FFF2-40B4-BE49-F238E27FC236}">
                <a16:creationId xmlns:a16="http://schemas.microsoft.com/office/drawing/2014/main" id="{D0ADCCC4-DDE4-D9AC-3C57-47C99C6643A6}"/>
              </a:ext>
            </a:extLst>
          </p:cNvPr>
          <p:cNvSpPr/>
          <p:nvPr/>
        </p:nvSpPr>
        <p:spPr>
          <a:xfrm>
            <a:off x="1484662" y="5301208"/>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graphicFrame>
        <p:nvGraphicFramePr>
          <p:cNvPr id="7" name="Table 6">
            <a:extLst>
              <a:ext uri="{FF2B5EF4-FFF2-40B4-BE49-F238E27FC236}">
                <a16:creationId xmlns:a16="http://schemas.microsoft.com/office/drawing/2014/main" id="{43A88CDB-9957-E74C-4BD2-DE2DD8857C01}"/>
              </a:ext>
            </a:extLst>
          </p:cNvPr>
          <p:cNvGraphicFramePr>
            <a:graphicFrameLocks noGrp="1"/>
          </p:cNvGraphicFramePr>
          <p:nvPr>
            <p:extLst>
              <p:ext uri="{D42A27DB-BD31-4B8C-83A1-F6EECF244321}">
                <p14:modId xmlns:p14="http://schemas.microsoft.com/office/powerpoint/2010/main" val="707806243"/>
              </p:ext>
            </p:extLst>
          </p:nvPr>
        </p:nvGraphicFramePr>
        <p:xfrm>
          <a:off x="407368" y="6021288"/>
          <a:ext cx="11377264" cy="74168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BOOLEAN</a:t>
                      </a:r>
                    </a:p>
                  </a:txBody>
                  <a:tcPr marL="91428" marR="91428" anchor="ctr">
                    <a:solidFill>
                      <a:schemeClr val="bg1"/>
                    </a:solidFill>
                  </a:tcPr>
                </a:tc>
                <a:tc>
                  <a:txBody>
                    <a:bodyPr/>
                    <a:lstStyle/>
                    <a:p>
                      <a:r>
                        <a:rPr lang="en-IN" sz="1800" dirty="0">
                          <a:solidFill>
                            <a:srgbClr val="FF0000"/>
                          </a:solidFill>
                          <a:latin typeface="Arial" panose="020B0604020202020204" pitchFamily="34" charset="0"/>
                          <a:cs typeface="Arial" panose="020B0604020202020204" pitchFamily="34" charset="0"/>
                        </a:rPr>
                        <a:t>TODO</a:t>
                      </a:r>
                    </a:p>
                  </a:txBody>
                  <a:tcPr marL="91428" marR="91428" anchor="c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159376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are </a:t>
            </a:r>
            <a:r>
              <a:rPr lang="en-IN" b="1" dirty="0">
                <a:latin typeface="Arial" panose="020B0604020202020204" pitchFamily="34" charset="0"/>
                <a:cs typeface="Arial" panose="020B0604020202020204" pitchFamily="34" charset="0"/>
              </a:rPr>
              <a:t>synonym of BOOLEAN</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CHARACTER VARYING</a:t>
            </a:r>
            <a:r>
              <a:rPr lang="en-IN" dirty="0">
                <a:solidFill>
                  <a:schemeClr val="bg1">
                    <a:lumMod val="50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'-7’</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740787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a:t>
            </a:r>
          </a:p>
        </p:txBody>
      </p:sp>
      <p:graphicFrame>
        <p:nvGraphicFramePr>
          <p:cNvPr id="2" name="Table 1"/>
          <p:cNvGraphicFramePr>
            <a:graphicFrameLocks noGrp="1"/>
          </p:cNvGraphicFramePr>
          <p:nvPr>
            <p:extLst>
              <p:ext uri="{D42A27DB-BD31-4B8C-83A1-F6EECF244321}">
                <p14:modId xmlns:p14="http://schemas.microsoft.com/office/powerpoint/2010/main" val="1382366861"/>
              </p:ext>
            </p:extLst>
          </p:nvPr>
        </p:nvGraphicFramePr>
        <p:xfrm>
          <a:off x="335360" y="764704"/>
          <a:ext cx="11521280" cy="2595880"/>
        </p:xfrm>
        <a:graphic>
          <a:graphicData uri="http://schemas.openxmlformats.org/drawingml/2006/table">
            <a:tbl>
              <a:tblPr firstRow="1" bandRow="1">
                <a:tableStyleId>{7E9639D4-E3E2-4D34-9284-5A2195B3D0D7}</a:tableStyleId>
              </a:tblPr>
              <a:tblGrid>
                <a:gridCol w="6384404">
                  <a:extLst>
                    <a:ext uri="{9D8B030D-6E8A-4147-A177-3AD203B41FA5}">
                      <a16:colId xmlns:a16="http://schemas.microsoft.com/office/drawing/2014/main" val="20000"/>
                    </a:ext>
                  </a:extLst>
                </a:gridCol>
                <a:gridCol w="5136876">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US" sz="1800" b="0" i="0" kern="1200" dirty="0">
                          <a:solidFill>
                            <a:schemeClr val="accent2">
                              <a:lumMod val="50000"/>
                            </a:schemeClr>
                          </a:solidFill>
                          <a:effectLst/>
                          <a:latin typeface="Arial" panose="020B0604020202020204" pitchFamily="34" charset="0"/>
                          <a:ea typeface="+mn-ea"/>
                          <a:cs typeface="Arial" panose="020B0604020202020204" pitchFamily="34" charset="0"/>
                        </a:rPr>
                        <a:t>ENUM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r>
                        <a:rPr kumimoji="0" lang="en-US" sz="1800" b="0" i="1" kern="1200" dirty="0">
                          <a:solidFill>
                            <a:schemeClr val="tx1"/>
                          </a:solidFill>
                          <a:effectLst/>
                          <a:latin typeface="Arial" panose="020B0604020202020204" pitchFamily="34" charset="0"/>
                          <a:ea typeface="+mn-ea"/>
                          <a:cs typeface="Arial" panose="020B0604020202020204" pitchFamily="34" charset="0"/>
                        </a:rPr>
                        <a:t>string1, string2, . .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endPar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UUID</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i="0" dirty="0">
                          <a:solidFill>
                            <a:schemeClr val="tx1"/>
                          </a:solidFill>
                          <a:latin typeface="Arial" panose="020B0604020202020204" pitchFamily="34" charset="0"/>
                          <a:cs typeface="Arial" panose="020B0604020202020204" pitchFamily="34" charset="0"/>
                        </a:rPr>
                        <a:t>baseDataType</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ARRAY</a:t>
                      </a:r>
                      <a:r>
                        <a:rPr lang="en-IN" sz="1800" dirty="0">
                          <a:solidFill>
                            <a:schemeClr val="tx1"/>
                          </a:solidFill>
                          <a:latin typeface="Arial" panose="020B0604020202020204" pitchFamily="34" charset="0"/>
                          <a:cs typeface="Arial" panose="020B0604020202020204" pitchFamily="34" charset="0"/>
                        </a:rPr>
                        <a:t>[ </a:t>
                      </a:r>
                      <a:r>
                        <a:rPr lang="en-IN" sz="1800" i="1" dirty="0">
                          <a:solidFill>
                            <a:schemeClr val="tx1"/>
                          </a:solidFill>
                          <a:latin typeface="Arial" panose="020B0604020202020204" pitchFamily="34" charset="0"/>
                          <a:cs typeface="Arial" panose="020B0604020202020204" pitchFamily="34" charset="0"/>
                        </a:rPr>
                        <a:t>maximumCardinalityInt</a:t>
                      </a:r>
                      <a:r>
                        <a:rPr lang="en-IN" sz="1800" dirty="0">
                          <a:solidFill>
                            <a:schemeClr val="tx1"/>
                          </a:solidFill>
                          <a:latin typeface="Arial" panose="020B0604020202020204" pitchFamily="34" charset="0"/>
                          <a:cs typeface="Arial" panose="020B0604020202020204" pitchFamily="34" charset="0"/>
                        </a:rPr>
                        <a:t>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spTree>
    <p:extLst>
      <p:ext uri="{BB962C8B-B14F-4D97-AF65-F5344CB8AC3E}">
        <p14:creationId xmlns:p14="http://schemas.microsoft.com/office/powerpoint/2010/main" val="25108381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43915"/>
            <a:ext cx="11377264" cy="98488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Empty enums are not allowed</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407368" y="2015549"/>
            <a:ext cx="11377264"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t>
            </a:r>
            <a:r>
              <a:rPr lang="en-IN" dirty="0">
                <a:solidFill>
                  <a:srgbClr val="669900"/>
                </a:solidFill>
                <a:latin typeface="Liberation Mono"/>
              </a:rPr>
              <a:t>'A'</a:t>
            </a:r>
            <a:r>
              <a:rPr lang="en-IN" dirty="0">
                <a:latin typeface="Liberation Mono"/>
                <a:cs typeface="Arial" panose="020B0604020202020204" pitchFamily="34" charset="0"/>
              </a:rPr>
              <a:t>,</a:t>
            </a:r>
            <a:r>
              <a:rPr lang="en-IN" dirty="0">
                <a:solidFill>
                  <a:srgbClr val="669900"/>
                </a:solidFill>
                <a:latin typeface="Liberation Mono"/>
              </a:rPr>
              <a:t>'B'</a:t>
            </a:r>
            <a:r>
              <a:rPr lang="en-IN" dirty="0">
                <a:latin typeface="Liberation Mono"/>
                <a:cs typeface="Arial" panose="020B0604020202020204" pitchFamily="34" charset="0"/>
              </a:rPr>
              <a:t>,</a:t>
            </a:r>
            <a:r>
              <a:rPr lang="en-IN" dirty="0">
                <a:solidFill>
                  <a:srgbClr val="669900"/>
                </a:solidFill>
                <a:latin typeface="Liberation Mono"/>
              </a:rPr>
              <a:t>'C’</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(col1, col2)</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p:txBody>
      </p:sp>
      <p:sp>
        <p:nvSpPr>
          <p:cNvPr id="6" name="TextBox 5">
            <a:extLst>
              <a:ext uri="{FF2B5EF4-FFF2-40B4-BE49-F238E27FC236}">
                <a16:creationId xmlns:a16="http://schemas.microsoft.com/office/drawing/2014/main" id="{2874F690-9CCA-72CE-56A3-3DE2F3E4A664}"/>
              </a:ext>
            </a:extLst>
          </p:cNvPr>
          <p:cNvSpPr txBox="1"/>
          <p:nvPr/>
        </p:nvSpPr>
        <p:spPr>
          <a:xfrm>
            <a:off x="191344" y="3539331"/>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589737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4" name="TextBox 3">
            <a:extLst>
              <a:ext uri="{FF2B5EF4-FFF2-40B4-BE49-F238E27FC236}">
                <a16:creationId xmlns:a16="http://schemas.microsoft.com/office/drawing/2014/main" id="{69523868-59F5-570E-A2CA-A69C162901DC}"/>
              </a:ext>
            </a:extLst>
          </p:cNvPr>
          <p:cNvSpPr txBox="1"/>
          <p:nvPr/>
        </p:nvSpPr>
        <p:spPr>
          <a:xfrm>
            <a:off x="335360" y="4314725"/>
            <a:ext cx="11305256" cy="369332"/>
          </a:xfrm>
          <a:prstGeom prst="rect">
            <a:avLst/>
          </a:prstGeom>
          <a:noFill/>
        </p:spPr>
        <p:txBody>
          <a:bodyPr wrap="square">
            <a:spAutoFit/>
          </a:bodyPr>
          <a:lstStyle/>
          <a:p>
            <a:r>
              <a:rPr lang="en-IN" dirty="0"/>
              <a:t>Generated columns may not have DEFAULT or ON UPDATE expressions.</a:t>
            </a:r>
          </a:p>
        </p:txBody>
      </p:sp>
    </p:spTree>
    <p:extLst>
      <p:ext uri="{BB962C8B-B14F-4D97-AF65-F5344CB8AC3E}">
        <p14:creationId xmlns:p14="http://schemas.microsoft.com/office/powerpoint/2010/main" val="11189968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457502"/>
            <a:ext cx="11810106" cy="5262979"/>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 </a:t>
            </a:r>
            <a:r>
              <a:rPr lang="en-IN" sz="2000" i="1" dirty="0">
                <a:solidFill>
                  <a:srgbClr val="0077AA"/>
                </a:solidFill>
                <a:latin typeface="Liberation Mono"/>
              </a:rPr>
              <a:t>CACHED</a:t>
            </a:r>
            <a:r>
              <a:rPr lang="en-IN" sz="2000" b="0" i="0" dirty="0">
                <a:solidFill>
                  <a:srgbClr val="000000"/>
                </a:solidFill>
                <a:effectLst/>
                <a:latin typeface="Liberation Mono"/>
              </a:rPr>
              <a:t> | </a:t>
            </a:r>
            <a:r>
              <a:rPr lang="en-IN" sz="2000" i="1" dirty="0">
                <a:solidFill>
                  <a:srgbClr val="0077AA"/>
                </a:solidFill>
                <a:latin typeface="Liberation Mono"/>
              </a:rPr>
              <a:t>MEMORY</a:t>
            </a:r>
            <a:r>
              <a:rPr lang="en-IN" sz="2000" b="0" i="0" dirty="0">
                <a:solidFill>
                  <a:srgbClr val="000000"/>
                </a:solidFill>
                <a:effectLst/>
                <a:latin typeface="Liberation Mono"/>
              </a:rPr>
              <a:t> </a:t>
            </a:r>
            <a:r>
              <a:rPr lang="en-IN" sz="2000" dirty="0">
                <a:latin typeface="Liberation Mono"/>
              </a:rPr>
              <a:t>}</a:t>
            </a:r>
            <a:r>
              <a:rPr lang="en-IN" sz="2000" dirty="0">
                <a:solidFill>
                  <a:srgbClr val="0077AA"/>
                </a:solidFill>
                <a:latin typeface="Liberation Mono"/>
              </a:rPr>
              <a:t> TABLE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 </a:t>
            </a:r>
            <a:r>
              <a:rPr lang="en-IN" sz="2000" i="1" dirty="0">
                <a:solidFill>
                  <a:schemeClr val="accent4">
                    <a:lumMod val="50000"/>
                  </a:schemeClr>
                </a:solidFill>
                <a:latin typeface="Liberation Mono"/>
              </a:rPr>
              <a:t>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a:p>
            <a:r>
              <a:rPr lang="en-IN" sz="2000" i="1" dirty="0">
                <a:solidFill>
                  <a:schemeClr val="accent4">
                    <a:lumMod val="50000"/>
                  </a:schemeClr>
                </a:solidFill>
                <a:latin typeface="Liberation Mono"/>
              </a:rPr>
              <a:t>columnDefination</a:t>
            </a:r>
            <a:endParaRPr lang="en-IN" sz="2000" i="1" dirty="0">
              <a:solidFill>
                <a:schemeClr val="tx1">
                  <a:lumMod val="75000"/>
                  <a:lumOff val="25000"/>
                </a:schemeClr>
              </a:solidFill>
              <a:latin typeface="Liberation Mono"/>
            </a:endParaRPr>
          </a:p>
          <a:p>
            <a:pPr marL="457200" indent="-457200">
              <a:buAutoNum type="arabicPeriod"/>
            </a:pPr>
            <a:r>
              <a:rPr lang="en-IN" sz="2000" dirty="0">
                <a:solidFill>
                  <a:srgbClr val="000000"/>
                </a:solidFill>
                <a:latin typeface="Liberation Mono"/>
              </a:rPr>
              <a:t>DEFAULT { </a:t>
            </a:r>
            <a:r>
              <a:rPr lang="en-IN" sz="2000" i="1" dirty="0">
                <a:solidFill>
                  <a:srgbClr val="000000"/>
                </a:solidFill>
                <a:latin typeface="Liberation Mono"/>
              </a:rPr>
              <a:t>string</a:t>
            </a:r>
            <a:r>
              <a:rPr lang="en-IN" sz="2000" dirty="0">
                <a:solidFill>
                  <a:srgbClr val="000000"/>
                </a:solidFill>
                <a:latin typeface="Liberation Mono"/>
              </a:rPr>
              <a:t> | </a:t>
            </a:r>
            <a:r>
              <a:rPr lang="en-IN" sz="2000" i="1" dirty="0">
                <a:solidFill>
                  <a:srgbClr val="000000"/>
                </a:solidFill>
                <a:latin typeface="Liberation Mono"/>
              </a:rPr>
              <a:t>integer</a:t>
            </a:r>
            <a:r>
              <a:rPr lang="en-IN" sz="2000" dirty="0">
                <a:solidFill>
                  <a:srgbClr val="000000"/>
                </a:solidFill>
                <a:latin typeface="Liberation Mono"/>
              </a:rPr>
              <a:t> }</a:t>
            </a:r>
          </a:p>
          <a:p>
            <a:pPr marL="457200" indent="-457200">
              <a:buAutoNum type="arabicPeriod"/>
            </a:pPr>
            <a:r>
              <a:rPr lang="en-IN" sz="2000" dirty="0">
                <a:solidFill>
                  <a:srgbClr val="000000"/>
                </a:solidFill>
                <a:latin typeface="Liberation Mono"/>
              </a:rPr>
              <a:t>VISIBLE  / INVISIBLE</a:t>
            </a:r>
          </a:p>
          <a:p>
            <a:pPr marL="457200" indent="-457200">
              <a:buAutoNum type="arabicPeriod"/>
            </a:pPr>
            <a:r>
              <a:rPr lang="en-IN" sz="2000" dirty="0">
                <a:solidFill>
                  <a:srgbClr val="000000"/>
                </a:solidFill>
                <a:latin typeface="Liberation Mono"/>
              </a:rPr>
              <a:t>GENERATED ALWAYS AS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i="1" dirty="0">
                <a:solidFill>
                  <a:srgbClr val="FD8603"/>
                </a:solidFill>
                <a:latin typeface="Liberation Mono"/>
              </a:rPr>
              <a:t>NEXTVAL</a:t>
            </a:r>
            <a:r>
              <a:rPr lang="en-IN" sz="2000" dirty="0">
                <a:solidFill>
                  <a:srgbClr val="000000"/>
                </a:solidFill>
                <a:latin typeface="Liberation Mono"/>
              </a:rPr>
              <a:t>('S1') } )</a:t>
            </a:r>
          </a:p>
          <a:p>
            <a:pPr marL="457200" indent="-457200">
              <a:buAutoNum type="arabicPeriod"/>
            </a:pPr>
            <a:r>
              <a:rPr lang="en-US" sz="2000" dirty="0">
                <a:solidFill>
                  <a:srgbClr val="000000"/>
                </a:solidFill>
                <a:latin typeface="Liberation Mono"/>
              </a:rPr>
              <a:t>GENERATED ALWAYS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p>
          <a:p>
            <a:pPr marL="457200" indent="-457200">
              <a:buFontTx/>
              <a:buAutoNum type="arabicPeriod"/>
            </a:pPr>
            <a:r>
              <a:rPr lang="en-US" sz="2000" dirty="0">
                <a:solidFill>
                  <a:srgbClr val="000000"/>
                </a:solidFill>
                <a:latin typeface="Liberation Mono"/>
              </a:rPr>
              <a:t>GENERATED BY DEFAULT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p>
          <a:p>
            <a:pPr marL="457200" indent="-457200">
              <a:buFontTx/>
              <a:buAutoNum type="arabicPeriod"/>
            </a:pPr>
            <a:r>
              <a:rPr lang="en-US" sz="2000" dirty="0">
                <a:solidFill>
                  <a:srgbClr val="000000"/>
                </a:solidFill>
                <a:latin typeface="Liberation Mono"/>
              </a:rPr>
              <a:t>ARRAY</a:t>
            </a:r>
            <a:endParaRPr lang="en-IN" sz="2000" dirty="0">
              <a:solidFill>
                <a:srgbClr val="000000"/>
              </a:solidFill>
              <a:latin typeface="Liberation Mono"/>
            </a:endParaRPr>
          </a:p>
          <a:p>
            <a:endParaRPr lang="en-IN" sz="800" dirty="0">
              <a:solidFill>
                <a:srgbClr val="000000"/>
              </a:solidFill>
              <a:latin typeface="Liberation Mono"/>
            </a:endParaRPr>
          </a:p>
          <a:p>
            <a:r>
              <a:rPr lang="en-US" sz="2000" i="1" dirty="0">
                <a:solidFill>
                  <a:schemeClr val="accent4">
                    <a:lumMod val="50000"/>
                  </a:schemeClr>
                </a:solidFill>
                <a:latin typeface="Liberation Mono"/>
              </a:rPr>
              <a:t>sequenceOption</a:t>
            </a:r>
          </a:p>
          <a:p>
            <a:pPr marL="457200" indent="-457200">
              <a:buAutoNum type="arabicPeriod"/>
            </a:pPr>
            <a:r>
              <a:rPr lang="en-US" sz="2000" dirty="0">
                <a:solidFill>
                  <a:srgbClr val="000000"/>
                </a:solidFill>
                <a:latin typeface="Liberation Mono"/>
              </a:rPr>
              <a:t>START WITH long</a:t>
            </a:r>
          </a:p>
          <a:p>
            <a:pPr marL="457200" indent="-457200">
              <a:buAutoNum type="arabicPeriod"/>
            </a:pPr>
            <a:r>
              <a:rPr lang="en-US" sz="2000" dirty="0">
                <a:solidFill>
                  <a:srgbClr val="000000"/>
                </a:solidFill>
                <a:latin typeface="Liberation Mono"/>
              </a:rPr>
              <a:t>INCREMENT BY long</a:t>
            </a:r>
          </a:p>
          <a:p>
            <a:pPr marL="457200" indent="-457200">
              <a:buAutoNum type="arabicPeriod"/>
            </a:pPr>
            <a:r>
              <a:rPr lang="en-US" sz="2000" dirty="0">
                <a:solidFill>
                  <a:srgbClr val="000000"/>
                </a:solidFill>
                <a:latin typeface="Liberation Mono"/>
              </a:rPr>
              <a:t>MAXVALUE long</a:t>
            </a:r>
          </a:p>
          <a:p>
            <a:pPr marL="457200" indent="-457200">
              <a:buAutoNum type="arabicPeriod"/>
            </a:pPr>
            <a:r>
              <a:rPr lang="en-US" sz="2000" dirty="0">
                <a:solidFill>
                  <a:srgbClr val="000000"/>
                </a:solidFill>
                <a:latin typeface="Liberation Mono"/>
              </a:rPr>
              <a:t>MINVALUE long</a:t>
            </a:r>
          </a:p>
          <a:p>
            <a:pPr marL="457200" indent="-457200">
              <a:buAutoNum type="arabicPeriod"/>
            </a:pPr>
            <a:r>
              <a:rPr lang="en-US" sz="2000" dirty="0">
                <a:solidFill>
                  <a:srgbClr val="000000"/>
                </a:solidFill>
                <a:latin typeface="Liberation Mono"/>
              </a:rPr>
              <a:t>CACHE long</a:t>
            </a:r>
          </a:p>
          <a:p>
            <a:pPr marL="457200" indent="-457200">
              <a:buAutoNum type="arabicPeriod"/>
            </a:pPr>
            <a:r>
              <a:rPr lang="en-US" sz="2000" dirty="0">
                <a:solidFill>
                  <a:srgbClr val="000000"/>
                </a:solidFill>
                <a:latin typeface="Liberation Mono"/>
              </a:rPr>
              <a:t>CYCLE</a:t>
            </a:r>
            <a:endParaRPr lang="en-IN" sz="2000" dirty="0">
              <a:solidFill>
                <a:srgbClr val="000000"/>
              </a:solidFill>
              <a:latin typeface="Liberation Mono"/>
            </a:endParaRPr>
          </a:p>
        </p:txBody>
      </p:sp>
    </p:spTree>
    <p:extLst>
      <p:ext uri="{BB962C8B-B14F-4D97-AF65-F5344CB8AC3E}">
        <p14:creationId xmlns:p14="http://schemas.microsoft.com/office/powerpoint/2010/main" val="23809876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7474387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 . values or query</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1169551"/>
          </a:xfrm>
          <a:prstGeom prst="rect">
            <a:avLst/>
          </a:prstGeom>
        </p:spPr>
        <p:txBody>
          <a:bodyPr wrap="square">
            <a:spAutoFit/>
          </a:bodyPr>
          <a:lstStyle/>
          <a:p>
            <a:r>
              <a:rPr lang="en-IN" sz="2000" dirty="0">
                <a:solidFill>
                  <a:srgbClr val="0077AA"/>
                </a:solidFill>
                <a:latin typeface="Liberation Mono"/>
              </a:rPr>
              <a:t>INSERT INTO schemaName</a:t>
            </a:r>
            <a:r>
              <a:rPr lang="en-IN" sz="2000" dirty="0">
                <a:latin typeface="Liberation Mono"/>
              </a:rPr>
              <a:t>.</a:t>
            </a:r>
            <a:r>
              <a:rPr lang="en-IN" sz="2000" dirty="0">
                <a:solidFill>
                  <a:srgbClr val="0077AA"/>
                </a:solidFill>
                <a:latin typeface="Liberation Mono"/>
              </a:rPr>
              <a:t>tableName</a:t>
            </a:r>
            <a:r>
              <a:rPr lang="en-IN" sz="2000" dirty="0">
                <a:latin typeface="Liberation Mono"/>
              </a:rPr>
              <a:t>(</a:t>
            </a:r>
            <a:r>
              <a:rPr lang="en-IN" sz="2000" dirty="0">
                <a:solidFill>
                  <a:srgbClr val="0077AA"/>
                </a:solidFill>
                <a:latin typeface="Liberation Mono"/>
              </a:rPr>
              <a:t> </a:t>
            </a:r>
            <a:r>
              <a:rPr lang="en-IN" sz="2000" dirty="0">
                <a:latin typeface="Liberation Mono"/>
              </a:rPr>
              <a:t>columnName, . . . ) </a:t>
            </a:r>
            <a:r>
              <a:rPr lang="en-IN" sz="2000" dirty="0">
                <a:solidFill>
                  <a:srgbClr val="0077AA"/>
                </a:solidFill>
                <a:latin typeface="Liberation Mono"/>
              </a:rPr>
              <a:t>VALUES </a:t>
            </a:r>
            <a:r>
              <a:rPr lang="en-IN" sz="2000" dirty="0">
                <a:latin typeface="Liberation Mono"/>
              </a:rPr>
              <a:t>[ </a:t>
            </a:r>
            <a:r>
              <a:rPr lang="en-IN" sz="2000" dirty="0">
                <a:solidFill>
                  <a:srgbClr val="0077AA"/>
                </a:solidFill>
                <a:latin typeface="Liberation Mono"/>
              </a:rPr>
              <a:t>ROW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expression | DEFAULT }, . . . ) [, (</a:t>
            </a:r>
            <a:r>
              <a:rPr lang="en-IN" sz="2000" dirty="0">
                <a:solidFill>
                  <a:srgbClr val="0077AA"/>
                </a:solidFill>
                <a:latin typeface="Liberation Mono"/>
              </a:rPr>
              <a:t> </a:t>
            </a:r>
            <a:r>
              <a:rPr lang="en-IN" sz="2000" dirty="0">
                <a:latin typeface="Liberation Mono"/>
              </a:rPr>
              <a:t>{ expression | DEFAULT }, . . . ), (</a:t>
            </a:r>
            <a:r>
              <a:rPr lang="en-IN" sz="2000" dirty="0">
                <a:solidFill>
                  <a:srgbClr val="0077AA"/>
                </a:solidFill>
                <a:latin typeface="Liberation Mono"/>
              </a:rPr>
              <a:t> </a:t>
            </a:r>
            <a:r>
              <a:rPr lang="en-IN" sz="2000" dirty="0">
                <a:latin typeface="Liberation Mono"/>
              </a:rPr>
              <a:t>{ expression | DEFAULT }, . . . ), . . . ]</a:t>
            </a:r>
          </a:p>
          <a:p>
            <a:endParaRPr lang="en-IN" sz="1000" dirty="0">
              <a:latin typeface="Liberation Mono"/>
            </a:endParaRPr>
          </a:p>
          <a:p>
            <a:r>
              <a:rPr lang="en-IN" sz="2000" dirty="0">
                <a:solidFill>
                  <a:srgbClr val="0077AA"/>
                </a:solidFill>
                <a:latin typeface="Liberation Mono"/>
              </a:rPr>
              <a:t>INSERT INTO schemaName</a:t>
            </a:r>
            <a:r>
              <a:rPr lang="en-IN" sz="2000" dirty="0">
                <a:latin typeface="Liberation Mono"/>
              </a:rPr>
              <a:t>.</a:t>
            </a:r>
            <a:r>
              <a:rPr lang="en-IN" sz="2000" dirty="0">
                <a:solidFill>
                  <a:srgbClr val="0077AA"/>
                </a:solidFill>
                <a:latin typeface="Liberation Mono"/>
              </a:rPr>
              <a:t>tableName</a:t>
            </a:r>
            <a:r>
              <a:rPr lang="en-IN" sz="2000" dirty="0">
                <a:latin typeface="Liberation Mono"/>
              </a:rPr>
              <a:t>(</a:t>
            </a:r>
            <a:r>
              <a:rPr lang="en-IN" sz="2000" dirty="0">
                <a:solidFill>
                  <a:srgbClr val="0077AA"/>
                </a:solidFill>
                <a:latin typeface="Liberation Mono"/>
              </a:rPr>
              <a:t> </a:t>
            </a:r>
            <a:r>
              <a:rPr lang="en-IN" sz="2000" dirty="0">
                <a:latin typeface="Liberation Mono"/>
              </a:rPr>
              <a:t>columnName, . . . ) </a:t>
            </a:r>
            <a:r>
              <a:rPr lang="en-IN" sz="2000" dirty="0">
                <a:solidFill>
                  <a:srgbClr val="0077AA"/>
                </a:solidFill>
                <a:latin typeface="Liberation Mono"/>
              </a:rPr>
              <a:t>QUERY</a:t>
            </a:r>
            <a:endParaRPr lang="en-IN" sz="2000" dirty="0">
              <a:latin typeface="Liberation Mono"/>
            </a:endParaRPr>
          </a:p>
        </p:txBody>
      </p:sp>
      <p:sp>
        <p:nvSpPr>
          <p:cNvPr id="6" name="TextBox 5">
            <a:extLst>
              <a:ext uri="{FF2B5EF4-FFF2-40B4-BE49-F238E27FC236}">
                <a16:creationId xmlns:a16="http://schemas.microsoft.com/office/drawing/2014/main" id="{3D922E97-2AA4-3995-C3B8-0F700B83DF45}"/>
              </a:ext>
            </a:extLst>
          </p:cNvPr>
          <p:cNvSpPr txBox="1"/>
          <p:nvPr/>
        </p:nvSpPr>
        <p:spPr>
          <a:xfrm>
            <a:off x="335360" y="2780928"/>
            <a:ext cx="11665296" cy="153888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a:t>
            </a:r>
          </a:p>
          <a:p>
            <a:pPr marL="171450" indent="-1714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669900"/>
                </a:solidFill>
                <a:latin typeface="Liberation Mono"/>
              </a:rPr>
              <a:t>'SHARMIN'</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temp(ename)</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'SALEEL'</a:t>
            </a:r>
            <a:r>
              <a:rPr lang="en-US" dirty="0">
                <a:latin typeface="Liberation Mono"/>
              </a:rPr>
              <a:t>), (</a:t>
            </a:r>
            <a:r>
              <a:rPr lang="en-US" dirty="0">
                <a:solidFill>
                  <a:srgbClr val="669900"/>
                </a:solidFill>
                <a:latin typeface="Liberation Mono"/>
              </a:rPr>
              <a:t>'SHARMIN'</a:t>
            </a:r>
            <a:r>
              <a:rPr lang="en-US" dirty="0">
                <a:latin typeface="Liberation Mono"/>
              </a:rPr>
              <a:t>);</a:t>
            </a:r>
            <a:endParaRPr lang="en-IN" dirty="0">
              <a:latin typeface="Liberation Mono"/>
            </a:endParaRPr>
          </a:p>
        </p:txBody>
      </p:sp>
      <p:sp>
        <p:nvSpPr>
          <p:cNvPr id="2" name="TextBox 1">
            <a:extLst>
              <a:ext uri="{FF2B5EF4-FFF2-40B4-BE49-F238E27FC236}">
                <a16:creationId xmlns:a16="http://schemas.microsoft.com/office/drawing/2014/main" id="{B8FB4B8F-CD07-ED50-5E59-69A345D25C09}"/>
              </a:ext>
            </a:extLst>
          </p:cNvPr>
          <p:cNvSpPr txBox="1"/>
          <p:nvPr/>
        </p:nvSpPr>
        <p:spPr>
          <a:xfrm>
            <a:off x="335360" y="5386571"/>
            <a:ext cx="11665296" cy="113877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SELECT </a:t>
            </a:r>
            <a:r>
              <a:rPr lang="en-US" dirty="0">
                <a:latin typeface="Liberation Mono"/>
              </a:rPr>
              <a:t>empno, ename </a:t>
            </a:r>
            <a:r>
              <a:rPr lang="en-US" dirty="0">
                <a:solidFill>
                  <a:srgbClr val="0077AA"/>
                </a:solidFill>
                <a:latin typeface="Liberation Mono"/>
              </a:rPr>
              <a:t>FROM </a:t>
            </a:r>
            <a:r>
              <a:rPr lang="en-US" dirty="0">
                <a:latin typeface="Liberation Mono"/>
              </a:rPr>
              <a:t>emp;</a:t>
            </a:r>
          </a:p>
          <a:p>
            <a:pPr marL="171450" indent="-1714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a:t>
            </a:r>
            <a:r>
              <a:rPr lang="en-IN" dirty="0">
                <a:latin typeface="Liberation Mono"/>
              </a:rPr>
              <a:t>)</a:t>
            </a:r>
            <a:r>
              <a:rPr lang="en-US" dirty="0">
                <a:latin typeface="Liberation Mono"/>
              </a:rPr>
              <a:t> </a:t>
            </a:r>
            <a:r>
              <a:rPr lang="en-US" dirty="0">
                <a:solidFill>
                  <a:srgbClr val="0077AA"/>
                </a:solidFill>
                <a:latin typeface="Liberation Mono"/>
              </a:rPr>
              <a:t>SELECT </a:t>
            </a:r>
            <a:r>
              <a:rPr lang="en-US" dirty="0">
                <a:latin typeface="Liberation Mono"/>
              </a:rPr>
              <a:t>ename </a:t>
            </a:r>
            <a:r>
              <a:rPr lang="en-US" dirty="0">
                <a:solidFill>
                  <a:srgbClr val="0077AA"/>
                </a:solidFill>
                <a:latin typeface="Liberation Mono"/>
              </a:rPr>
              <a:t>FROM </a:t>
            </a:r>
            <a:r>
              <a:rPr lang="en-US" dirty="0">
                <a:latin typeface="Liberation Mono"/>
              </a:rPr>
              <a:t>emp;</a:t>
            </a:r>
            <a:endParaRPr lang="en-IN" dirty="0">
              <a:latin typeface="Liberation Mono"/>
            </a:endParaRPr>
          </a:p>
        </p:txBody>
      </p:sp>
      <p:sp>
        <p:nvSpPr>
          <p:cNvPr id="3" name="TextBox 2">
            <a:extLst>
              <a:ext uri="{FF2B5EF4-FFF2-40B4-BE49-F238E27FC236}">
                <a16:creationId xmlns:a16="http://schemas.microsoft.com/office/drawing/2014/main" id="{E2E64DD5-D25C-5946-707F-9E030926EEFA}"/>
              </a:ext>
            </a:extLst>
          </p:cNvPr>
          <p:cNvSpPr txBox="1"/>
          <p:nvPr/>
        </p:nvSpPr>
        <p:spPr>
          <a:xfrm>
            <a:off x="335360" y="2103239"/>
            <a:ext cx="8495073" cy="461665"/>
          </a:xfrm>
          <a:prstGeom prst="rect">
            <a:avLst/>
          </a:prstGeom>
          <a:noFill/>
        </p:spPr>
        <p:txBody>
          <a:bodyPr wrap="square">
            <a:spAutoFit/>
          </a:bodyPr>
          <a:lstStyle/>
          <a:p>
            <a:r>
              <a:rPr lang="en-IN" sz="2200" dirty="0">
                <a:solidFill>
                  <a:srgbClr val="000000"/>
                </a:solidFill>
                <a:latin typeface="Liberation Mono"/>
              </a:rPr>
              <a:t>VALUES ( {</a:t>
            </a:r>
            <a:r>
              <a:rPr lang="en-IN" sz="2400" dirty="0">
                <a:latin typeface="Liberation Mono"/>
              </a:rPr>
              <a:t>expression | DEFAULT </a:t>
            </a:r>
            <a:r>
              <a:rPr lang="en-IN" sz="2200" dirty="0">
                <a:solidFill>
                  <a:srgbClr val="000000"/>
                </a:solidFill>
                <a:latin typeface="Liberation Mono"/>
              </a:rPr>
              <a:t>} )</a:t>
            </a:r>
            <a:endParaRPr lang="en-IN" sz="2200" dirty="0"/>
          </a:p>
        </p:txBody>
      </p:sp>
      <p:sp>
        <p:nvSpPr>
          <p:cNvPr id="7" name="TextBox 6">
            <a:extLst>
              <a:ext uri="{FF2B5EF4-FFF2-40B4-BE49-F238E27FC236}">
                <a16:creationId xmlns:a16="http://schemas.microsoft.com/office/drawing/2014/main" id="{77DE6082-34B0-AA0C-AC84-E4507E3D438C}"/>
              </a:ext>
            </a:extLst>
          </p:cNvPr>
          <p:cNvSpPr txBox="1"/>
          <p:nvPr/>
        </p:nvSpPr>
        <p:spPr>
          <a:xfrm>
            <a:off x="335360" y="4779729"/>
            <a:ext cx="8495073" cy="430887"/>
          </a:xfrm>
          <a:prstGeom prst="rect">
            <a:avLst/>
          </a:prstGeom>
          <a:noFill/>
        </p:spPr>
        <p:txBody>
          <a:bodyPr wrap="square">
            <a:spAutoFit/>
          </a:bodyPr>
          <a:lstStyle/>
          <a:p>
            <a:r>
              <a:rPr lang="en-IN" sz="2200" dirty="0">
                <a:solidFill>
                  <a:srgbClr val="000000"/>
                </a:solidFill>
                <a:latin typeface="Liberation Mono"/>
              </a:rPr>
              <a:t>QUERY</a:t>
            </a:r>
            <a:endParaRPr lang="en-IN" sz="2200" dirty="0"/>
          </a:p>
        </p:txBody>
      </p:sp>
    </p:spTree>
    <p:extLst>
      <p:ext uri="{BB962C8B-B14F-4D97-AF65-F5344CB8AC3E}">
        <p14:creationId xmlns:p14="http://schemas.microsoft.com/office/powerpoint/2010/main" val="39561509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0906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default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DEFAULT </a:t>
            </a:r>
            <a:r>
              <a:rPr lang="en-IN" sz="2000" dirty="0">
                <a:solidFill>
                  <a:srgbClr val="000000"/>
                </a:solidFill>
                <a:latin typeface="Liberation Mono"/>
              </a:rPr>
              <a:t>{ </a:t>
            </a:r>
            <a:r>
              <a:rPr lang="en-IN" sz="2000" i="1" dirty="0">
                <a:solidFill>
                  <a:srgbClr val="000000"/>
                </a:solidFill>
                <a:latin typeface="Liberation Mono"/>
              </a:rPr>
              <a:t>string</a:t>
            </a:r>
            <a:r>
              <a:rPr lang="en-IN" sz="2000" dirty="0">
                <a:solidFill>
                  <a:srgbClr val="000000"/>
                </a:solidFill>
                <a:latin typeface="Liberation Mono"/>
              </a:rPr>
              <a:t> | </a:t>
            </a:r>
            <a:r>
              <a:rPr lang="en-IN" sz="2000" i="1" dirty="0">
                <a:solidFill>
                  <a:srgbClr val="000000"/>
                </a:solidFill>
                <a:latin typeface="Liberation Mono"/>
              </a:rPr>
              <a:t>integer</a:t>
            </a:r>
            <a:r>
              <a:rPr lang="en-IN" sz="2000" dirty="0">
                <a:solidFill>
                  <a:srgbClr val="000000"/>
                </a:solidFill>
                <a:latin typeface="Liberation Mono"/>
              </a:rPr>
              <a:t> }</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98959" y="2310552"/>
            <a:ext cx="115932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temp(userID </a:t>
            </a:r>
            <a:r>
              <a:rPr lang="en-US" dirty="0">
                <a:solidFill>
                  <a:srgbClr val="834689"/>
                </a:solidFill>
                <a:latin typeface="Liberation Mono"/>
                <a:cs typeface="Arial" panose="020B0604020202020204" pitchFamily="34" charset="0"/>
              </a:rPr>
              <a:t>INT</a:t>
            </a:r>
            <a:r>
              <a:rPr lang="en-US" dirty="0">
                <a:latin typeface="Liberation Mono"/>
              </a:rPr>
              <a:t>, userName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city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a:t>
            </a:r>
            <a:r>
              <a:rPr lang="en-US" dirty="0">
                <a:solidFill>
                  <a:srgbClr val="FD8603"/>
                </a:solidFill>
                <a:latin typeface="Liberation Mono"/>
              </a:rPr>
              <a:t>DEFAULT</a:t>
            </a:r>
            <a:r>
              <a:rPr lang="en-US" dirty="0">
                <a:latin typeface="Liberation Mono"/>
              </a:rPr>
              <a:t> </a:t>
            </a:r>
            <a:r>
              <a:rPr lang="en-US" dirty="0">
                <a:solidFill>
                  <a:srgbClr val="669900"/>
                </a:solidFill>
                <a:latin typeface="Liberation Mono"/>
              </a:rPr>
              <a:t>'PUNE'</a:t>
            </a:r>
            <a:r>
              <a:rPr lang="en-US" dirty="0">
                <a:latin typeface="Liberation Mono"/>
              </a:rPr>
              <a:t>, pincode </a:t>
            </a:r>
            <a:r>
              <a:rPr lang="en-US" dirty="0">
                <a:solidFill>
                  <a:srgbClr val="834689"/>
                </a:solidFill>
                <a:latin typeface="Liberation Mono"/>
                <a:cs typeface="Arial" panose="020B0604020202020204" pitchFamily="34" charset="0"/>
              </a:rPr>
              <a:t>INTEGER</a:t>
            </a:r>
            <a:r>
              <a:rPr lang="en-US" dirty="0">
                <a:latin typeface="Liberation Mono"/>
              </a:rPr>
              <a:t> </a:t>
            </a:r>
            <a:r>
              <a:rPr lang="en-US" dirty="0">
                <a:solidFill>
                  <a:srgbClr val="FD8603"/>
                </a:solidFill>
                <a:latin typeface="Liberation Mono"/>
              </a:rPr>
              <a:t>DEFAULT</a:t>
            </a:r>
            <a:r>
              <a:rPr lang="en-US" dirty="0">
                <a:latin typeface="Liberation Mono"/>
              </a:rPr>
              <a:t> </a:t>
            </a:r>
            <a:r>
              <a:rPr lang="en-US" dirty="0">
                <a:solidFill>
                  <a:srgbClr val="990055"/>
                </a:solidFill>
                <a:latin typeface="Liberation Mono"/>
              </a:rPr>
              <a:t>410039</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temp(userID, userName)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10</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A684D496-E647-DE10-A451-02F826A4B032}"/>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
        <p:nvSpPr>
          <p:cNvPr id="6" name="TextBox 5">
            <a:extLst>
              <a:ext uri="{FF2B5EF4-FFF2-40B4-BE49-F238E27FC236}">
                <a16:creationId xmlns:a16="http://schemas.microsoft.com/office/drawing/2014/main" id="{B732E254-5764-DF69-1096-B517400B92BB}"/>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DEFAULT ( { </a:t>
            </a:r>
            <a:r>
              <a:rPr lang="en-IN" sz="2200" i="1" dirty="0">
                <a:solidFill>
                  <a:srgbClr val="000000"/>
                </a:solidFill>
                <a:latin typeface="Liberation Mono"/>
              </a:rPr>
              <a:t>string </a:t>
            </a:r>
            <a:r>
              <a:rPr lang="en-IN" sz="2200" dirty="0">
                <a:solidFill>
                  <a:srgbClr val="000000"/>
                </a:solidFill>
                <a:latin typeface="Liberation Mono"/>
              </a:rPr>
              <a:t>| </a:t>
            </a:r>
            <a:r>
              <a:rPr lang="en-IN" sz="2200" i="1" dirty="0">
                <a:solidFill>
                  <a:srgbClr val="000000"/>
                </a:solidFill>
                <a:latin typeface="Liberation Mono"/>
              </a:rPr>
              <a:t>integer </a:t>
            </a:r>
            <a:r>
              <a:rPr lang="en-IN" sz="2200" dirty="0">
                <a:solidFill>
                  <a:srgbClr val="000000"/>
                </a:solidFill>
                <a:latin typeface="Liberation Mono"/>
              </a:rPr>
              <a:t>} )</a:t>
            </a:r>
            <a:endParaRPr lang="en-IN" sz="2200" dirty="0"/>
          </a:p>
        </p:txBody>
      </p:sp>
    </p:spTree>
    <p:extLst>
      <p:ext uri="{BB962C8B-B14F-4D97-AF65-F5344CB8AC3E}">
        <p14:creationId xmlns:p14="http://schemas.microsoft.com/office/powerpoint/2010/main" val="37633410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H2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invisible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504466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invisible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INVISIBLE</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78632" y="2260029"/>
            <a:ext cx="11593288" cy="156966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temp(userID </a:t>
            </a:r>
            <a:r>
              <a:rPr lang="en-US" dirty="0">
                <a:solidFill>
                  <a:srgbClr val="834689"/>
                </a:solidFill>
                <a:latin typeface="Liberation Mono"/>
                <a:cs typeface="Arial" panose="020B0604020202020204" pitchFamily="34" charset="0"/>
              </a:rPr>
              <a:t>INT</a:t>
            </a:r>
            <a:r>
              <a:rPr lang="en-US" dirty="0">
                <a:latin typeface="Liberation Mono"/>
              </a:rPr>
              <a:t>, userName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password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a:t>
            </a:r>
            <a:r>
              <a:rPr lang="en-US" dirty="0">
                <a:solidFill>
                  <a:srgbClr val="FD8603"/>
                </a:solidFill>
                <a:latin typeface="Liberation Mono"/>
              </a:rPr>
              <a:t>INVISIBLE</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'SHARMIN'</a:t>
            </a:r>
            <a:r>
              <a:rPr lang="en-US" dirty="0">
                <a:latin typeface="Liberation Mono"/>
              </a:rPr>
              <a:t>,</a:t>
            </a:r>
            <a:r>
              <a:rPr lang="en-US" dirty="0">
                <a:solidFill>
                  <a:srgbClr val="669900"/>
                </a:solidFill>
                <a:latin typeface="Liberation Mono"/>
              </a:rPr>
              <a:t> 'SHARMIN’</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temp(userid, username, password)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2</a:t>
            </a:r>
            <a:r>
              <a:rPr lang="en-US" dirty="0">
                <a:latin typeface="Liberation Mono"/>
              </a:rPr>
              <a:t>, </a:t>
            </a:r>
            <a:r>
              <a:rPr lang="en-US" dirty="0">
                <a:solidFill>
                  <a:srgbClr val="669900"/>
                </a:solidFill>
                <a:latin typeface="Liberation Mono"/>
              </a:rPr>
              <a:t>'SALEEL'</a:t>
            </a:r>
            <a:r>
              <a:rPr lang="en-US" dirty="0">
                <a:latin typeface="Liberation Mono"/>
              </a:rPr>
              <a:t>, </a:t>
            </a:r>
            <a:r>
              <a:rPr lang="en-US" dirty="0">
                <a:solidFill>
                  <a:srgbClr val="669900"/>
                </a:solidFill>
                <a:latin typeface="Liberation Mono"/>
              </a:rPr>
              <a:t>'SALEEL’</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B050"/>
                </a:solidFill>
                <a:latin typeface="Liberation Mono"/>
              </a:rPr>
              <a:t>// This statement will not display the invisible columns.</a:t>
            </a:r>
            <a:endParaRPr lang="en-IN" dirty="0">
              <a:solidFill>
                <a:srgbClr val="00B050"/>
              </a:solidFill>
              <a:latin typeface="Liberation Mono"/>
            </a:endParaRPr>
          </a:p>
        </p:txBody>
      </p:sp>
      <p:sp>
        <p:nvSpPr>
          <p:cNvPr id="7" name="TextBox 6">
            <a:extLst>
              <a:ext uri="{FF2B5EF4-FFF2-40B4-BE49-F238E27FC236}">
                <a16:creationId xmlns:a16="http://schemas.microsoft.com/office/drawing/2014/main" id="{A684D496-E647-DE10-A451-02F826A4B032}"/>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invisible column will not be displayed as a result of SELECT </a:t>
            </a:r>
            <a:r>
              <a:rPr lang="en-IN">
                <a:latin typeface="Arial" panose="020B0604020202020204" pitchFamily="34" charset="0"/>
                <a:cs typeface="Arial" panose="020B0604020202020204" pitchFamily="34" charset="0"/>
              </a:rPr>
              <a:t>* query.</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5D4EE61-224A-89B6-828C-C775A1B0CAB2}"/>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VISIBLE | INVISIBLE</a:t>
            </a:r>
            <a:endParaRPr lang="en-IN" sz="2200" dirty="0"/>
          </a:p>
        </p:txBody>
      </p:sp>
    </p:spTree>
    <p:extLst>
      <p:ext uri="{BB962C8B-B14F-4D97-AF65-F5344CB8AC3E}">
        <p14:creationId xmlns:p14="http://schemas.microsoft.com/office/powerpoint/2010/main" val="12408863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always as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06231146-E91A-B998-4414-2B284ED76174}"/>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611292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always as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GENERATED</a:t>
            </a:r>
            <a:r>
              <a:rPr lang="en-IN" sz="2000" dirty="0">
                <a:solidFill>
                  <a:srgbClr val="000000"/>
                </a:solidFill>
                <a:latin typeface="Liberation Mono"/>
              </a:rPr>
              <a:t> </a:t>
            </a:r>
            <a:r>
              <a:rPr lang="en-IN" sz="2000" i="1" dirty="0">
                <a:solidFill>
                  <a:schemeClr val="accent4">
                    <a:lumMod val="50000"/>
                  </a:schemeClr>
                </a:solidFill>
                <a:latin typeface="Liberation Mono"/>
              </a:rPr>
              <a:t>ALWAYS</a:t>
            </a:r>
            <a:r>
              <a:rPr lang="en-IN" sz="2000" dirty="0">
                <a:solidFill>
                  <a:srgbClr val="000000"/>
                </a:solidFill>
                <a:latin typeface="Liberation Mono"/>
              </a:rPr>
              <a:t> </a:t>
            </a:r>
            <a:r>
              <a:rPr lang="en-IN" sz="2000" i="1" dirty="0">
                <a:solidFill>
                  <a:schemeClr val="accent4">
                    <a:lumMod val="50000"/>
                  </a:schemeClr>
                </a:solidFill>
                <a:latin typeface="Liberation Mono"/>
              </a:rPr>
              <a:t>AS</a:t>
            </a:r>
            <a:r>
              <a:rPr lang="en-IN" sz="2000" dirty="0">
                <a:solidFill>
                  <a:srgbClr val="000000"/>
                </a:solidFill>
                <a:latin typeface="Liberation Mono"/>
              </a:rPr>
              <a:t>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dirty="0">
                <a:solidFill>
                  <a:srgbClr val="FD8603"/>
                </a:solidFill>
                <a:latin typeface="Liberation Mono"/>
              </a:rPr>
              <a:t>NEXTVAL</a:t>
            </a:r>
            <a:r>
              <a:rPr lang="en-IN" sz="2000" dirty="0">
                <a:solidFill>
                  <a:srgbClr val="000000"/>
                </a:solidFill>
                <a:latin typeface="Liberation Mono"/>
              </a:rPr>
              <a:t>('S1') } )</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0CCED48-AD63-2B2B-80D2-FC508121B208}"/>
              </a:ext>
            </a:extLst>
          </p:cNvPr>
          <p:cNvSpPr txBox="1"/>
          <p:nvPr/>
        </p:nvSpPr>
        <p:spPr>
          <a:xfrm>
            <a:off x="335360" y="2249577"/>
            <a:ext cx="11521280"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 total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(salary + comm));</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10</a:t>
            </a:r>
            <a:r>
              <a:rPr lang="en-US" dirty="0">
                <a:latin typeface="Liberation Mono"/>
              </a:rPr>
              <a:t>,</a:t>
            </a:r>
            <a:r>
              <a:rPr lang="en-US" dirty="0">
                <a:solidFill>
                  <a:srgbClr val="669900"/>
                </a:solidFill>
                <a:latin typeface="Liberation Mono"/>
              </a:rPr>
              <a:t>'SALEEL'</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 DEFAULT);</a:t>
            </a:r>
          </a:p>
          <a:p>
            <a:pPr marL="171450" indent="-1714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(id, ename, salary, comm)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11</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0AE19D8E-F5E0-B6EA-C9EA-204F9A9AD971}"/>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GENERATED ALWAYS AS ( { </a:t>
            </a:r>
            <a:r>
              <a:rPr lang="en-IN" sz="2200" i="1" dirty="0">
                <a:solidFill>
                  <a:srgbClr val="000000"/>
                </a:solidFill>
                <a:latin typeface="Liberation Mono"/>
              </a:rPr>
              <a:t>generatedColumnExpression </a:t>
            </a:r>
            <a:r>
              <a:rPr lang="en-IN" sz="2200" dirty="0">
                <a:solidFill>
                  <a:srgbClr val="000000"/>
                </a:solidFill>
                <a:latin typeface="Liberation Mono"/>
              </a:rPr>
              <a:t>} )</a:t>
            </a:r>
            <a:endParaRPr lang="en-IN" sz="2200" dirty="0"/>
          </a:p>
        </p:txBody>
      </p:sp>
      <p:sp>
        <p:nvSpPr>
          <p:cNvPr id="12" name="TextBox 11">
            <a:extLst>
              <a:ext uri="{FF2B5EF4-FFF2-40B4-BE49-F238E27FC236}">
                <a16:creationId xmlns:a16="http://schemas.microsoft.com/office/drawing/2014/main" id="{F24D08F1-AC92-762D-2DBB-0962AE746230}"/>
              </a:ext>
            </a:extLst>
          </p:cNvPr>
          <p:cNvSpPr txBox="1"/>
          <p:nvPr/>
        </p:nvSpPr>
        <p:spPr>
          <a:xfrm>
            <a:off x="324728" y="4582289"/>
            <a:ext cx="8495073" cy="430887"/>
          </a:xfrm>
          <a:prstGeom prst="rect">
            <a:avLst/>
          </a:prstGeom>
          <a:noFill/>
        </p:spPr>
        <p:txBody>
          <a:bodyPr wrap="square">
            <a:spAutoFit/>
          </a:bodyPr>
          <a:lstStyle/>
          <a:p>
            <a:r>
              <a:rPr lang="en-IN" sz="2200" dirty="0">
                <a:latin typeface="Liberation Mono"/>
              </a:rPr>
              <a:t>GENERATED ALWAYS AS ( { NEXTVAL('S1') } )</a:t>
            </a:r>
            <a:endParaRPr lang="en-IN" sz="2200" dirty="0"/>
          </a:p>
        </p:txBody>
      </p:sp>
      <p:sp>
        <p:nvSpPr>
          <p:cNvPr id="13" name="TextBox 12">
            <a:extLst>
              <a:ext uri="{FF2B5EF4-FFF2-40B4-BE49-F238E27FC236}">
                <a16:creationId xmlns:a16="http://schemas.microsoft.com/office/drawing/2014/main" id="{D55B48BB-61F9-5495-C912-C29BD20331FB}"/>
              </a:ext>
            </a:extLst>
          </p:cNvPr>
          <p:cNvSpPr txBox="1"/>
          <p:nvPr/>
        </p:nvSpPr>
        <p:spPr>
          <a:xfrm>
            <a:off x="327004" y="5191452"/>
            <a:ext cx="11521280"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(id </a:t>
            </a:r>
            <a:r>
              <a:rPr lang="en-IN" dirty="0">
                <a:solidFill>
                  <a:srgbClr val="834689"/>
                </a:solidFill>
                <a:latin typeface="Liberation Mono"/>
                <a:cs typeface="Arial" panose="020B0604020202020204" pitchFamily="34" charset="0"/>
              </a:rPr>
              <a:t>INTEGER</a:t>
            </a:r>
            <a:r>
              <a:rPr lang="en-IN" dirty="0">
                <a:latin typeface="Liberation Mono"/>
              </a:rPr>
              <a:t> </a:t>
            </a:r>
            <a:r>
              <a:rPr lang="en-US" dirty="0">
                <a:solidFill>
                  <a:srgbClr val="FD8603"/>
                </a:solidFill>
                <a:latin typeface="Liberation Mono"/>
              </a:rPr>
              <a:t>GENERATED ALWAYS AS </a:t>
            </a:r>
            <a:r>
              <a:rPr lang="en-US" dirty="0">
                <a:latin typeface="Liberation Mono"/>
              </a:rPr>
              <a:t>(</a:t>
            </a:r>
            <a:r>
              <a:rPr lang="en-US" dirty="0">
                <a:solidFill>
                  <a:srgbClr val="FD8603"/>
                </a:solidFill>
                <a:latin typeface="Liberation Mono"/>
              </a:rPr>
              <a:t>NEXTVAL</a:t>
            </a:r>
            <a:r>
              <a:rPr lang="en-US" dirty="0">
                <a:latin typeface="Liberation Mono"/>
              </a:rPr>
              <a:t>(</a:t>
            </a:r>
            <a:r>
              <a:rPr lang="en-US" dirty="0">
                <a:solidFill>
                  <a:srgbClr val="FD8603"/>
                </a:solidFill>
                <a:latin typeface="Liberation Mono"/>
              </a:rPr>
              <a:t>'S1'</a:t>
            </a:r>
            <a:r>
              <a:rPr lang="en-US" dirty="0">
                <a:latin typeface="Liberation Mono"/>
              </a:rPr>
              <a:t>))</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pPr marL="171450" indent="-1714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grpSp>
        <p:nvGrpSpPr>
          <p:cNvPr id="37" name="Group 36">
            <a:extLst>
              <a:ext uri="{FF2B5EF4-FFF2-40B4-BE49-F238E27FC236}">
                <a16:creationId xmlns:a16="http://schemas.microsoft.com/office/drawing/2014/main" id="{9D5F47B2-7EE2-746A-79DD-927D680A9118}"/>
              </a:ext>
            </a:extLst>
          </p:cNvPr>
          <p:cNvGrpSpPr/>
          <p:nvPr/>
        </p:nvGrpSpPr>
        <p:grpSpPr>
          <a:xfrm>
            <a:off x="4727848" y="4006513"/>
            <a:ext cx="1672283" cy="646331"/>
            <a:chOff x="4783757" y="3978930"/>
            <a:chExt cx="1672283" cy="646331"/>
          </a:xfrm>
        </p:grpSpPr>
        <p:grpSp>
          <p:nvGrpSpPr>
            <p:cNvPr id="32" name="Group 31">
              <a:extLst>
                <a:ext uri="{FF2B5EF4-FFF2-40B4-BE49-F238E27FC236}">
                  <a16:creationId xmlns:a16="http://schemas.microsoft.com/office/drawing/2014/main" id="{276CCBFF-A715-2D93-BC5D-B299C8B4A4A6}"/>
                </a:ext>
              </a:extLst>
            </p:cNvPr>
            <p:cNvGrpSpPr/>
            <p:nvPr/>
          </p:nvGrpSpPr>
          <p:grpSpPr>
            <a:xfrm>
              <a:off x="4783757" y="4149080"/>
              <a:ext cx="454086" cy="360040"/>
              <a:chOff x="4783757" y="4149080"/>
              <a:chExt cx="454086" cy="360040"/>
            </a:xfrm>
          </p:grpSpPr>
          <p:cxnSp>
            <p:nvCxnSpPr>
              <p:cNvPr id="28" name="Straight Arrow Connector 27">
                <a:extLst>
                  <a:ext uri="{FF2B5EF4-FFF2-40B4-BE49-F238E27FC236}">
                    <a16:creationId xmlns:a16="http://schemas.microsoft.com/office/drawing/2014/main" id="{3F44CEBA-8D38-DDEF-F171-766648315BAD}"/>
                  </a:ext>
                </a:extLst>
              </p:cNvPr>
              <p:cNvCxnSpPr>
                <a:cxnSpLocks/>
              </p:cNvCxnSpPr>
              <p:nvPr/>
            </p:nvCxnSpPr>
            <p:spPr>
              <a:xfrm>
                <a:off x="4799856" y="4149080"/>
                <a:ext cx="0" cy="3600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B442D8-9752-877F-DE4E-2822DC1A5709}"/>
                  </a:ext>
                </a:extLst>
              </p:cNvPr>
              <p:cNvCxnSpPr/>
              <p:nvPr/>
            </p:nvCxnSpPr>
            <p:spPr>
              <a:xfrm>
                <a:off x="4783757" y="4149080"/>
                <a:ext cx="45408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879CCC72-33B1-CC71-AAB8-12D63B7678D8}"/>
                </a:ext>
              </a:extLst>
            </p:cNvPr>
            <p:cNvSpPr txBox="1"/>
            <p:nvPr/>
          </p:nvSpPr>
          <p:spPr>
            <a:xfrm>
              <a:off x="5159896" y="3978930"/>
              <a:ext cx="1296144" cy="646331"/>
            </a:xfrm>
            <a:prstGeom prst="rect">
              <a:avLst/>
            </a:prstGeom>
            <a:noFill/>
          </p:spPr>
          <p:txBody>
            <a:bodyPr wrap="square">
              <a:spAutoFit/>
            </a:bodyPr>
            <a:lstStyle/>
            <a:p>
              <a:r>
                <a:rPr lang="en-US" dirty="0">
                  <a:solidFill>
                    <a:srgbClr val="C00000"/>
                  </a:solidFill>
                  <a:latin typeface="Liberation Mono"/>
                </a:rPr>
                <a:t>where s1 is SEQUENCE</a:t>
              </a:r>
              <a:endParaRPr lang="en-IN" dirty="0">
                <a:solidFill>
                  <a:srgbClr val="C00000"/>
                </a:solidFill>
              </a:endParaRPr>
            </a:p>
          </p:txBody>
        </p:sp>
      </p:grpSp>
    </p:spTree>
    <p:extLst>
      <p:ext uri="{BB962C8B-B14F-4D97-AF65-F5344CB8AC3E}">
        <p14:creationId xmlns:p14="http://schemas.microsoft.com/office/powerpoint/2010/main" val="113287313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fontScale="92500"/>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always as identity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0F19FE67-F3C1-CF5B-ED1B-A2A34DDFABF9}"/>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997539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707886"/>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a:t>
            </a:r>
            <a:r>
              <a:rPr lang="en-US" sz="2000" i="1" dirty="0">
                <a:solidFill>
                  <a:schemeClr val="accent4">
                    <a:lumMod val="50000"/>
                  </a:schemeClr>
                </a:solidFill>
                <a:latin typeface="Liberation Mono"/>
              </a:rPr>
              <a:t>GENERATED</a:t>
            </a:r>
            <a:r>
              <a:rPr lang="en-US" sz="2000" dirty="0">
                <a:solidFill>
                  <a:srgbClr val="000000"/>
                </a:solidFill>
                <a:latin typeface="Liberation Mono"/>
              </a:rPr>
              <a:t> </a:t>
            </a:r>
            <a:r>
              <a:rPr lang="en-US" sz="2000" i="1" dirty="0">
                <a:solidFill>
                  <a:schemeClr val="accent4">
                    <a:lumMod val="50000"/>
                  </a:schemeClr>
                </a:solidFill>
                <a:latin typeface="Liberation Mono"/>
              </a:rPr>
              <a:t>ALWAYS</a:t>
            </a:r>
            <a:r>
              <a:rPr lang="en-US" sz="2000" dirty="0">
                <a:solidFill>
                  <a:srgbClr val="000000"/>
                </a:solidFill>
                <a:latin typeface="Liberation Mono"/>
              </a:rPr>
              <a:t> </a:t>
            </a:r>
            <a:r>
              <a:rPr lang="en-US" sz="2000" i="1" dirty="0">
                <a:solidFill>
                  <a:schemeClr val="accent4">
                    <a:lumMod val="50000"/>
                  </a:schemeClr>
                </a:solidFill>
                <a:latin typeface="Liberation Mono"/>
              </a:rPr>
              <a:t>AS</a:t>
            </a:r>
            <a:r>
              <a:rPr lang="en-US" sz="2000" dirty="0">
                <a:solidFill>
                  <a:srgbClr val="000000"/>
                </a:solidFill>
                <a:latin typeface="Liberation Mono"/>
              </a:rPr>
              <a:t> </a:t>
            </a:r>
            <a:r>
              <a:rPr lang="en-US" sz="2000" i="1" dirty="0">
                <a:solidFill>
                  <a:schemeClr val="accent4">
                    <a:lumMod val="50000"/>
                  </a:schemeClr>
                </a:solidFill>
                <a:latin typeface="Liberation Mono"/>
              </a:rPr>
              <a:t>IDENTITY</a:t>
            </a:r>
            <a:r>
              <a:rPr lang="en-US" sz="2000" dirty="0">
                <a:solidFill>
                  <a:srgbClr val="000000"/>
                </a:solidFill>
                <a:latin typeface="Liberation Mono"/>
              </a:rPr>
              <a:t>(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r>
              <a:rPr lang="en-IN" sz="2000" dirty="0">
                <a:solidFill>
                  <a:schemeClr val="tx1">
                    <a:lumMod val="75000"/>
                    <a:lumOff val="25000"/>
                  </a:schemeClr>
                </a:solidFill>
                <a:latin typeface="Liberation Mono"/>
              </a:rPr>
              <a:t> </a:t>
            </a:r>
          </a:p>
        </p:txBody>
      </p:sp>
      <p:sp>
        <p:nvSpPr>
          <p:cNvPr id="2" name="Rectangle 1">
            <a:extLst>
              <a:ext uri="{FF2B5EF4-FFF2-40B4-BE49-F238E27FC236}">
                <a16:creationId xmlns:a16="http://schemas.microsoft.com/office/drawing/2014/main" id="{88BEC597-4A34-6604-E838-64BC9A6B00AB}"/>
              </a:ext>
            </a:extLst>
          </p:cNvPr>
          <p:cNvSpPr/>
          <p:nvPr/>
        </p:nvSpPr>
        <p:spPr>
          <a:xfrm>
            <a:off x="911424" y="1"/>
            <a:ext cx="9756576"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always as identity column</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38C1F74D-0D9A-8C90-7645-6467D3CC98F1}"/>
              </a:ext>
            </a:extLst>
          </p:cNvPr>
          <p:cNvSpPr txBox="1"/>
          <p:nvPr/>
        </p:nvSpPr>
        <p:spPr>
          <a:xfrm>
            <a:off x="190550" y="4005064"/>
            <a:ext cx="11521280"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a:t>
            </a:r>
            <a:r>
              <a:rPr lang="en-IN" dirty="0">
                <a:solidFill>
                  <a:srgbClr val="FD8603"/>
                </a:solidFill>
                <a:latin typeface="Liberation Mono"/>
              </a:rPr>
              <a:t>IDENTITY</a:t>
            </a:r>
            <a:r>
              <a:rPr lang="en-IN" dirty="0">
                <a:latin typeface="Liberation Mono"/>
              </a:rPr>
              <a:t> (</a:t>
            </a:r>
            <a:r>
              <a:rPr lang="en-IN" i="1" dirty="0">
                <a:latin typeface="Liberation Mono"/>
              </a:rPr>
              <a:t>START</a:t>
            </a:r>
            <a:r>
              <a:rPr lang="en-IN" dirty="0">
                <a:latin typeface="Liberation Mono"/>
              </a:rPr>
              <a:t> </a:t>
            </a:r>
            <a:r>
              <a:rPr lang="en-IN" i="1" dirty="0">
                <a:latin typeface="Liberation Mono"/>
              </a:rPr>
              <a:t>WITH</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latin typeface="Liberation Mono"/>
              </a:rPr>
              <a:t>INCREMENT</a:t>
            </a:r>
            <a:r>
              <a:rPr lang="en-IN" dirty="0">
                <a:latin typeface="Liberation Mono"/>
              </a:rPr>
              <a:t> </a:t>
            </a:r>
            <a:r>
              <a:rPr lang="en-IN" i="1" dirty="0">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pPr marL="171450" indent="-1714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9" name="TextBox 8">
            <a:extLst>
              <a:ext uri="{FF2B5EF4-FFF2-40B4-BE49-F238E27FC236}">
                <a16:creationId xmlns:a16="http://schemas.microsoft.com/office/drawing/2014/main" id="{BB990BB8-7B32-12D3-F729-35D674D56666}"/>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Identity column is a column generated with a sequence.</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C8328E3-4BE0-E0D6-D3D8-570286A66982}"/>
              </a:ext>
            </a:extLst>
          </p:cNvPr>
          <p:cNvSpPr txBox="1"/>
          <p:nvPr/>
        </p:nvSpPr>
        <p:spPr>
          <a:xfrm>
            <a:off x="263352" y="1484784"/>
            <a:ext cx="6096000" cy="2185214"/>
          </a:xfrm>
          <a:prstGeom prst="rect">
            <a:avLst/>
          </a:prstGeom>
          <a:noFill/>
        </p:spPr>
        <p:txBody>
          <a:bodyPr wrap="square">
            <a:spAutoFit/>
          </a:bodyPr>
          <a:lstStyle/>
          <a:p>
            <a:r>
              <a:rPr lang="en-US" sz="2000" i="1" dirty="0">
                <a:solidFill>
                  <a:schemeClr val="accent4">
                    <a:lumMod val="50000"/>
                  </a:schemeClr>
                </a:solidFill>
                <a:latin typeface="Liberation Mono"/>
              </a:rPr>
              <a:t>sequenceOption</a:t>
            </a:r>
            <a:endParaRPr lang="en-US" sz="1800" i="1" dirty="0">
              <a:solidFill>
                <a:schemeClr val="accent4">
                  <a:lumMod val="50000"/>
                </a:schemeClr>
              </a:solidFill>
              <a:latin typeface="Liberation Mono"/>
            </a:endParaRPr>
          </a:p>
          <a:p>
            <a:endParaRPr lang="en-US" sz="800" i="1" dirty="0">
              <a:solidFill>
                <a:schemeClr val="accent4">
                  <a:lumMod val="50000"/>
                </a:schemeClr>
              </a:solidFill>
              <a:latin typeface="Liberation Mono"/>
            </a:endParaRPr>
          </a:p>
          <a:p>
            <a:pPr marL="457200" indent="-457200">
              <a:buAutoNum type="arabicPeriod"/>
            </a:pPr>
            <a:r>
              <a:rPr lang="en-US" sz="1800" dirty="0">
                <a:solidFill>
                  <a:srgbClr val="000000"/>
                </a:solidFill>
                <a:latin typeface="Liberation Mono"/>
              </a:rPr>
              <a:t>START WITH long</a:t>
            </a:r>
          </a:p>
          <a:p>
            <a:pPr marL="457200" indent="-457200">
              <a:buAutoNum type="arabicPeriod"/>
            </a:pPr>
            <a:r>
              <a:rPr lang="en-US" sz="1800" dirty="0">
                <a:solidFill>
                  <a:srgbClr val="000000"/>
                </a:solidFill>
                <a:latin typeface="Liberation Mono"/>
              </a:rPr>
              <a:t>INCREMENT BY long</a:t>
            </a:r>
          </a:p>
          <a:p>
            <a:pPr marL="457200" indent="-457200">
              <a:buAutoNum type="arabicPeriod"/>
            </a:pPr>
            <a:r>
              <a:rPr lang="en-US" sz="1800" dirty="0">
                <a:solidFill>
                  <a:srgbClr val="000000"/>
                </a:solidFill>
                <a:latin typeface="Liberation Mono"/>
              </a:rPr>
              <a:t>MAXVALUE long</a:t>
            </a:r>
          </a:p>
          <a:p>
            <a:pPr marL="457200" indent="-457200">
              <a:buAutoNum type="arabicPeriod"/>
            </a:pPr>
            <a:r>
              <a:rPr lang="en-US" sz="1800" dirty="0">
                <a:solidFill>
                  <a:srgbClr val="000000"/>
                </a:solidFill>
                <a:latin typeface="Liberation Mono"/>
              </a:rPr>
              <a:t>MINVALUE long</a:t>
            </a:r>
          </a:p>
          <a:p>
            <a:pPr marL="457200" indent="-457200">
              <a:buAutoNum type="arabicPeriod"/>
            </a:pPr>
            <a:r>
              <a:rPr lang="en-US" sz="1800" dirty="0">
                <a:solidFill>
                  <a:srgbClr val="000000"/>
                </a:solidFill>
                <a:latin typeface="Liberation Mono"/>
              </a:rPr>
              <a:t>CACHE long</a:t>
            </a:r>
          </a:p>
          <a:p>
            <a:pPr marL="457200" indent="-457200">
              <a:buAutoNum type="arabicPeriod"/>
            </a:pPr>
            <a:r>
              <a:rPr lang="en-US" sz="1800" dirty="0">
                <a:solidFill>
                  <a:srgbClr val="000000"/>
                </a:solidFill>
                <a:latin typeface="Liberation Mono"/>
              </a:rPr>
              <a:t>CYCLE</a:t>
            </a:r>
          </a:p>
        </p:txBody>
      </p:sp>
    </p:spTree>
    <p:extLst>
      <p:ext uri="{BB962C8B-B14F-4D97-AF65-F5344CB8AC3E}">
        <p14:creationId xmlns:p14="http://schemas.microsoft.com/office/powerpoint/2010/main" val="264841128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fontScale="85000" lnSpcReduction="10000"/>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by default as identity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087EAA84-8666-3FB1-BB93-1AA48499CB7B}"/>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724508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707886"/>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a:t>
            </a:r>
            <a:r>
              <a:rPr lang="en-US" sz="2000" i="1" dirty="0">
                <a:solidFill>
                  <a:schemeClr val="accent4">
                    <a:lumMod val="50000"/>
                  </a:schemeClr>
                </a:solidFill>
                <a:latin typeface="Liberation Mono"/>
              </a:rPr>
              <a:t>GENERATED</a:t>
            </a:r>
            <a:r>
              <a:rPr lang="en-US" sz="2000" dirty="0">
                <a:solidFill>
                  <a:srgbClr val="000000"/>
                </a:solidFill>
                <a:latin typeface="Liberation Mono"/>
              </a:rPr>
              <a:t> </a:t>
            </a:r>
            <a:r>
              <a:rPr lang="en-US" sz="2000" i="1" dirty="0">
                <a:solidFill>
                  <a:schemeClr val="accent4">
                    <a:lumMod val="50000"/>
                  </a:schemeClr>
                </a:solidFill>
                <a:latin typeface="Liberation Mono"/>
              </a:rPr>
              <a:t>BY DEFAULT</a:t>
            </a:r>
            <a:r>
              <a:rPr lang="en-US" sz="2000" dirty="0">
                <a:solidFill>
                  <a:srgbClr val="000000"/>
                </a:solidFill>
                <a:latin typeface="Liberation Mono"/>
              </a:rPr>
              <a:t> </a:t>
            </a:r>
            <a:r>
              <a:rPr lang="en-US" sz="2000" i="1" dirty="0">
                <a:solidFill>
                  <a:schemeClr val="accent4">
                    <a:lumMod val="50000"/>
                  </a:schemeClr>
                </a:solidFill>
                <a:latin typeface="Liberation Mono"/>
              </a:rPr>
              <a:t>AS</a:t>
            </a:r>
            <a:r>
              <a:rPr lang="en-US" sz="2000" dirty="0">
                <a:solidFill>
                  <a:srgbClr val="000000"/>
                </a:solidFill>
                <a:latin typeface="Liberation Mono"/>
              </a:rPr>
              <a:t> </a:t>
            </a:r>
            <a:r>
              <a:rPr lang="en-US" sz="2000" i="1" dirty="0">
                <a:solidFill>
                  <a:schemeClr val="accent4">
                    <a:lumMod val="50000"/>
                  </a:schemeClr>
                </a:solidFill>
                <a:latin typeface="Liberation Mono"/>
              </a:rPr>
              <a:t>IDENTITY</a:t>
            </a:r>
            <a:r>
              <a:rPr lang="en-US" sz="2000" dirty="0">
                <a:solidFill>
                  <a:srgbClr val="000000"/>
                </a:solidFill>
                <a:latin typeface="Liberation Mono"/>
              </a:rPr>
              <a:t>(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r>
              <a:rPr lang="en-IN" sz="2000" dirty="0">
                <a:solidFill>
                  <a:schemeClr val="tx1">
                    <a:lumMod val="75000"/>
                    <a:lumOff val="25000"/>
                  </a:schemeClr>
                </a:solidFill>
                <a:latin typeface="Liberation Mono"/>
              </a:rPr>
              <a:t> </a:t>
            </a:r>
          </a:p>
        </p:txBody>
      </p:sp>
      <p:sp>
        <p:nvSpPr>
          <p:cNvPr id="2" name="Rectangle 1">
            <a:extLst>
              <a:ext uri="{FF2B5EF4-FFF2-40B4-BE49-F238E27FC236}">
                <a16:creationId xmlns:a16="http://schemas.microsoft.com/office/drawing/2014/main" id="{88BEC597-4A34-6604-E838-64BC9A6B00AB}"/>
              </a:ext>
            </a:extLst>
          </p:cNvPr>
          <p:cNvSpPr/>
          <p:nvPr/>
        </p:nvSpPr>
        <p:spPr>
          <a:xfrm>
            <a:off x="407368" y="1"/>
            <a:ext cx="1026063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by default as identity column</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38C1F74D-0D9A-8C90-7645-6467D3CC98F1}"/>
              </a:ext>
            </a:extLst>
          </p:cNvPr>
          <p:cNvSpPr txBox="1"/>
          <p:nvPr/>
        </p:nvSpPr>
        <p:spPr>
          <a:xfrm>
            <a:off x="190550" y="3782944"/>
            <a:ext cx="11521280"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BY DEFAULT AS</a:t>
            </a:r>
            <a:r>
              <a:rPr lang="en-IN" dirty="0">
                <a:latin typeface="Liberation Mono"/>
              </a:rPr>
              <a:t> </a:t>
            </a:r>
            <a:r>
              <a:rPr lang="en-IN" dirty="0">
                <a:solidFill>
                  <a:srgbClr val="FD8603"/>
                </a:solidFill>
                <a:latin typeface="Liberation Mono"/>
              </a:rPr>
              <a:t>IDENTITY</a:t>
            </a:r>
            <a:r>
              <a:rPr lang="en-IN" dirty="0">
                <a:latin typeface="Liberation Mono"/>
              </a:rPr>
              <a:t> (</a:t>
            </a:r>
            <a:r>
              <a:rPr lang="en-IN" i="1" dirty="0">
                <a:latin typeface="Liberation Mono"/>
              </a:rPr>
              <a:t>START</a:t>
            </a:r>
            <a:r>
              <a:rPr lang="en-IN" dirty="0">
                <a:latin typeface="Liberation Mono"/>
              </a:rPr>
              <a:t> </a:t>
            </a:r>
            <a:r>
              <a:rPr lang="en-IN" i="1" dirty="0">
                <a:latin typeface="Liberation Mono"/>
              </a:rPr>
              <a:t>WITH</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latin typeface="Liberation Mono"/>
              </a:rPr>
              <a:t>INCREMENT</a:t>
            </a:r>
            <a:r>
              <a:rPr lang="en-IN" dirty="0">
                <a:latin typeface="Liberation Mono"/>
              </a:rPr>
              <a:t> </a:t>
            </a:r>
            <a:r>
              <a:rPr lang="en-IN" i="1" dirty="0">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pPr marL="171450" indent="-1714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1FDD5F8E-721F-608D-F858-CE7B9670C860}"/>
              </a:ext>
            </a:extLst>
          </p:cNvPr>
          <p:cNvSpPr txBox="1"/>
          <p:nvPr/>
        </p:nvSpPr>
        <p:spPr>
          <a:xfrm>
            <a:off x="263352" y="1484784"/>
            <a:ext cx="6096000" cy="2185214"/>
          </a:xfrm>
          <a:prstGeom prst="rect">
            <a:avLst/>
          </a:prstGeom>
          <a:noFill/>
        </p:spPr>
        <p:txBody>
          <a:bodyPr wrap="square">
            <a:spAutoFit/>
          </a:bodyPr>
          <a:lstStyle/>
          <a:p>
            <a:r>
              <a:rPr lang="en-US" sz="2000" i="1" dirty="0">
                <a:solidFill>
                  <a:schemeClr val="accent4">
                    <a:lumMod val="50000"/>
                  </a:schemeClr>
                </a:solidFill>
                <a:latin typeface="Liberation Mono"/>
              </a:rPr>
              <a:t>sequenceOption</a:t>
            </a:r>
            <a:endParaRPr lang="en-US" sz="1800" i="1" dirty="0">
              <a:solidFill>
                <a:schemeClr val="accent4">
                  <a:lumMod val="50000"/>
                </a:schemeClr>
              </a:solidFill>
              <a:latin typeface="Liberation Mono"/>
            </a:endParaRPr>
          </a:p>
          <a:p>
            <a:endParaRPr lang="en-US" sz="800" i="1" dirty="0">
              <a:solidFill>
                <a:schemeClr val="accent4">
                  <a:lumMod val="50000"/>
                </a:schemeClr>
              </a:solidFill>
              <a:latin typeface="Liberation Mono"/>
            </a:endParaRPr>
          </a:p>
          <a:p>
            <a:pPr marL="457200" indent="-457200">
              <a:buAutoNum type="arabicPeriod"/>
            </a:pPr>
            <a:r>
              <a:rPr lang="en-US" sz="1800" dirty="0">
                <a:solidFill>
                  <a:srgbClr val="000000"/>
                </a:solidFill>
                <a:latin typeface="Liberation Mono"/>
              </a:rPr>
              <a:t>START WITH long</a:t>
            </a:r>
          </a:p>
          <a:p>
            <a:pPr marL="457200" indent="-457200">
              <a:buAutoNum type="arabicPeriod"/>
            </a:pPr>
            <a:r>
              <a:rPr lang="en-US" sz="1800" dirty="0">
                <a:solidFill>
                  <a:srgbClr val="000000"/>
                </a:solidFill>
                <a:latin typeface="Liberation Mono"/>
              </a:rPr>
              <a:t>INCREMENT BY long</a:t>
            </a:r>
          </a:p>
          <a:p>
            <a:pPr marL="457200" indent="-457200">
              <a:buAutoNum type="arabicPeriod"/>
            </a:pPr>
            <a:r>
              <a:rPr lang="en-US" sz="1800" dirty="0">
                <a:solidFill>
                  <a:srgbClr val="000000"/>
                </a:solidFill>
                <a:latin typeface="Liberation Mono"/>
              </a:rPr>
              <a:t>MAXVALUE long</a:t>
            </a:r>
          </a:p>
          <a:p>
            <a:pPr marL="457200" indent="-457200">
              <a:buAutoNum type="arabicPeriod"/>
            </a:pPr>
            <a:r>
              <a:rPr lang="en-US" sz="1800" dirty="0">
                <a:solidFill>
                  <a:srgbClr val="000000"/>
                </a:solidFill>
                <a:latin typeface="Liberation Mono"/>
              </a:rPr>
              <a:t>MINVALUE long</a:t>
            </a:r>
          </a:p>
          <a:p>
            <a:pPr marL="457200" indent="-457200">
              <a:buAutoNum type="arabicPeriod"/>
            </a:pPr>
            <a:r>
              <a:rPr lang="en-US" sz="1800" dirty="0">
                <a:solidFill>
                  <a:srgbClr val="000000"/>
                </a:solidFill>
                <a:latin typeface="Liberation Mono"/>
              </a:rPr>
              <a:t>CACHE long</a:t>
            </a:r>
          </a:p>
          <a:p>
            <a:pPr marL="457200" indent="-457200">
              <a:buAutoNum type="arabicPeriod"/>
            </a:pPr>
            <a:r>
              <a:rPr lang="en-US" sz="1800" dirty="0">
                <a:solidFill>
                  <a:srgbClr val="000000"/>
                </a:solidFill>
                <a:latin typeface="Liberation Mono"/>
              </a:rPr>
              <a:t>CYCLE</a:t>
            </a:r>
          </a:p>
        </p:txBody>
      </p:sp>
      <p:sp>
        <p:nvSpPr>
          <p:cNvPr id="9" name="TextBox 8">
            <a:extLst>
              <a:ext uri="{FF2B5EF4-FFF2-40B4-BE49-F238E27FC236}">
                <a16:creationId xmlns:a16="http://schemas.microsoft.com/office/drawing/2014/main" id="{BB990BB8-7B32-12D3-F729-35D674D56666}"/>
              </a:ext>
            </a:extLst>
          </p:cNvPr>
          <p:cNvSpPr txBox="1"/>
          <p:nvPr/>
        </p:nvSpPr>
        <p:spPr>
          <a:xfrm>
            <a:off x="335360" y="5373216"/>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Identity column is a column generated with a sequence.</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NULL not allowed for column</a:t>
            </a:r>
            <a:r>
              <a:rPr lang="en-US" dirty="0">
                <a:solidFill>
                  <a:srgbClr val="000000"/>
                </a:solidFill>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User defined value can be inserted.</a:t>
            </a:r>
          </a:p>
        </p:txBody>
      </p:sp>
    </p:spTree>
    <p:extLst>
      <p:ext uri="{BB962C8B-B14F-4D97-AF65-F5344CB8AC3E}">
        <p14:creationId xmlns:p14="http://schemas.microsoft.com/office/powerpoint/2010/main" val="303438590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column array without size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6543358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without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8F83BA4-3006-1497-F9A5-A990856F5479}"/>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a:t>
            </a:r>
            <a:endParaRPr lang="en-IN" sz="2200" dirty="0"/>
          </a:p>
        </p:txBody>
      </p:sp>
      <p:sp>
        <p:nvSpPr>
          <p:cNvPr id="7" name="TextBox 6">
            <a:extLst>
              <a:ext uri="{FF2B5EF4-FFF2-40B4-BE49-F238E27FC236}">
                <a16:creationId xmlns:a16="http://schemas.microsoft.com/office/drawing/2014/main" id="{28BA37DA-29BA-ACCB-C131-090038904368}"/>
              </a:ext>
            </a:extLst>
          </p:cNvPr>
          <p:cNvSpPr txBox="1"/>
          <p:nvPr/>
        </p:nvSpPr>
        <p:spPr>
          <a:xfrm>
            <a:off x="335360" y="2249577"/>
            <a:ext cx="11521280"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a:t>
            </a:r>
            <a:r>
              <a:rPr lang="en-IN" dirty="0">
                <a:latin typeface="Liberation Mono"/>
              </a:rPr>
              <a:t>, candidate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votes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(100) </a:t>
            </a:r>
            <a:r>
              <a:rPr lang="en-IN" dirty="0">
                <a:solidFill>
                  <a:srgbClr val="FD8603"/>
                </a:solidFill>
                <a:latin typeface="Liberation Mono"/>
              </a:rPr>
              <a:t>ARRAY</a:t>
            </a:r>
            <a:r>
              <a:rPr lang="en-IN" dirty="0">
                <a:latin typeface="Liberation Mono"/>
              </a:rPr>
              <a:t>, phone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FD8603"/>
                </a:solidFill>
                <a:latin typeface="Liberation Mono"/>
              </a:rPr>
              <a:t>ARRAY</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9850884228</a:t>
            </a:r>
            <a:r>
              <a:rPr lang="en-IN" dirty="0">
                <a:latin typeface="Liberation Mono"/>
              </a:rPr>
              <a:t>,</a:t>
            </a:r>
            <a:r>
              <a:rPr lang="en-IN" dirty="0">
                <a:solidFill>
                  <a:srgbClr val="990055"/>
                </a:solidFill>
                <a:latin typeface="Liberation Mono"/>
              </a:rPr>
              <a:t> 9850884229</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 0</a:t>
            </a:r>
            <a:r>
              <a:rPr lang="en-IN" dirty="0">
                <a:latin typeface="Liberation Mono"/>
              </a:rPr>
              <a:t>], </a:t>
            </a:r>
            <a:r>
              <a:rPr lang="en-IN" dirty="0">
                <a:solidFill>
                  <a:srgbClr val="990055"/>
                </a:solidFill>
                <a:latin typeface="Liberation Mono"/>
              </a:rPr>
              <a:t>9933080987</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'VRUSHALI'</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NULL);</a:t>
            </a:r>
          </a:p>
        </p:txBody>
      </p:sp>
    </p:spTree>
    <p:extLst>
      <p:ext uri="{BB962C8B-B14F-4D97-AF65-F5344CB8AC3E}">
        <p14:creationId xmlns:p14="http://schemas.microsoft.com/office/powerpoint/2010/main" val="289217251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2" name="Rectangle 1"/>
          <p:cNvSpPr/>
          <p:nvPr/>
        </p:nvSpPr>
        <p:spPr>
          <a:xfrm>
            <a:off x="191344" y="693857"/>
            <a:ext cx="9669635"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GOTO </a:t>
            </a:r>
            <a:r>
              <a:rPr lang="pt-BR" sz="2200" dirty="0">
                <a:solidFill>
                  <a:srgbClr val="FFFF00"/>
                </a:solidFill>
                <a:latin typeface="Consolas" panose="020B0609020204030204" pitchFamily="49" charset="0"/>
                <a:ea typeface="Calibri" panose="020F0502020204030204" pitchFamily="34" charset="0"/>
              </a:rPr>
              <a:t>C:\Program Files (x86)\H2\bin\h2.bat (run the .bat file)</a:t>
            </a:r>
            <a:endParaRPr lang="en-IN" sz="2200" b="1" dirty="0">
              <a:solidFill>
                <a:srgbClr val="FFFF00"/>
              </a:solidFill>
              <a:latin typeface="Consolas" panose="020B0609020204030204" pitchFamily="49" charset="0"/>
            </a:endParaRPr>
          </a:p>
        </p:txBody>
      </p:sp>
      <p:pic>
        <p:nvPicPr>
          <p:cNvPr id="13" name="Picture 12">
            <a:extLst>
              <a:ext uri="{FF2B5EF4-FFF2-40B4-BE49-F238E27FC236}">
                <a16:creationId xmlns:a16="http://schemas.microsoft.com/office/drawing/2014/main" id="{C0AF513B-51DA-F43A-42EA-4DB833AE991C}"/>
              </a:ext>
            </a:extLst>
          </p:cNvPr>
          <p:cNvPicPr>
            <a:picLocks noChangeAspect="1"/>
          </p:cNvPicPr>
          <p:nvPr/>
        </p:nvPicPr>
        <p:blipFill>
          <a:blip r:embed="rId2"/>
          <a:stretch>
            <a:fillRect/>
          </a:stretch>
        </p:blipFill>
        <p:spPr>
          <a:xfrm>
            <a:off x="191344" y="1233826"/>
            <a:ext cx="6936795" cy="5308896"/>
          </a:xfrm>
          <a:prstGeom prst="rect">
            <a:avLst/>
          </a:prstGeom>
        </p:spPr>
      </p:pic>
      <p:sp>
        <p:nvSpPr>
          <p:cNvPr id="3" name="TextBox 2">
            <a:extLst>
              <a:ext uri="{FF2B5EF4-FFF2-40B4-BE49-F238E27FC236}">
                <a16:creationId xmlns:a16="http://schemas.microsoft.com/office/drawing/2014/main" id="{611B7AEB-88A8-A80F-3D5E-0F860DBEF1B1}"/>
              </a:ext>
            </a:extLst>
          </p:cNvPr>
          <p:cNvSpPr txBox="1"/>
          <p:nvPr/>
        </p:nvSpPr>
        <p:spPr>
          <a:xfrm>
            <a:off x="2135560" y="5085184"/>
            <a:ext cx="563421" cy="461665"/>
          </a:xfrm>
          <a:prstGeom prst="rect">
            <a:avLst/>
          </a:prstGeom>
          <a:noFill/>
        </p:spPr>
        <p:txBody>
          <a:bodyPr wrap="square">
            <a:spAutoFit/>
          </a:bodyPr>
          <a:lstStyle/>
          <a:p>
            <a:r>
              <a:rPr lang="pt-BR" sz="2400" dirty="0">
                <a:solidFill>
                  <a:srgbClr val="FF0000"/>
                </a:solidFill>
                <a:latin typeface="Consolas" panose="020B0609020204030204" pitchFamily="49" charset="0"/>
                <a:ea typeface="Calibri" panose="020F0502020204030204" pitchFamily="34" charset="0"/>
              </a:rPr>
              <a:t>sa</a:t>
            </a:r>
            <a:endParaRPr lang="en-IN" sz="2400" dirty="0">
              <a:solidFill>
                <a:srgbClr val="FF0000"/>
              </a:solidFill>
            </a:endParaRPr>
          </a:p>
        </p:txBody>
      </p:sp>
    </p:spTree>
    <p:extLst>
      <p:ext uri="{BB962C8B-B14F-4D97-AF65-F5344CB8AC3E}">
        <p14:creationId xmlns:p14="http://schemas.microsoft.com/office/powerpoint/2010/main" val="2733507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column array with size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0904507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8F83BA4-3006-1497-F9A5-A990856F5479}"/>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a:t>
            </a:r>
            <a:r>
              <a:rPr lang="en-IN" sz="2000" i="1" dirty="0">
                <a:latin typeface="Liberation Mono"/>
              </a:rPr>
              <a:t> [size]</a:t>
            </a:r>
            <a:endParaRPr lang="en-IN" sz="2200" dirty="0"/>
          </a:p>
        </p:txBody>
      </p:sp>
      <p:sp>
        <p:nvSpPr>
          <p:cNvPr id="7" name="TextBox 6">
            <a:extLst>
              <a:ext uri="{FF2B5EF4-FFF2-40B4-BE49-F238E27FC236}">
                <a16:creationId xmlns:a16="http://schemas.microsoft.com/office/drawing/2014/main" id="{28BA37DA-29BA-ACCB-C131-090038904368}"/>
              </a:ext>
            </a:extLst>
          </p:cNvPr>
          <p:cNvSpPr txBox="1"/>
          <p:nvPr/>
        </p:nvSpPr>
        <p:spPr>
          <a:xfrm>
            <a:off x="335360" y="2249577"/>
            <a:ext cx="11521280" cy="184665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a:t>
            </a:r>
            <a:r>
              <a:rPr lang="en-IN" dirty="0">
                <a:latin typeface="Liberation Mono"/>
              </a:rPr>
              <a:t>, candidate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votes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(100) </a:t>
            </a:r>
            <a:r>
              <a:rPr lang="en-IN" dirty="0">
                <a:solidFill>
                  <a:srgbClr val="FD8603"/>
                </a:solidFill>
                <a:latin typeface="Liberation Mono"/>
              </a:rPr>
              <a:t>ARRAY</a:t>
            </a:r>
            <a:r>
              <a:rPr lang="en-IN" dirty="0">
                <a:latin typeface="Liberation Mono"/>
              </a:rPr>
              <a:t>[5], phone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FD8603"/>
                </a:solidFill>
                <a:latin typeface="Liberation Mono"/>
              </a:rPr>
              <a:t>ARRAY</a:t>
            </a:r>
            <a:r>
              <a:rPr lang="en-IN" dirty="0">
                <a:latin typeface="Liberation Mono"/>
              </a:rPr>
              <a:t>[2]);</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9850884228</a:t>
            </a:r>
            <a:r>
              <a:rPr lang="en-IN" dirty="0">
                <a:latin typeface="Liberation Mono"/>
              </a:rPr>
              <a:t>,</a:t>
            </a:r>
            <a:r>
              <a:rPr lang="en-IN" dirty="0">
                <a:solidFill>
                  <a:srgbClr val="990055"/>
                </a:solidFill>
                <a:latin typeface="Liberation Mono"/>
              </a:rPr>
              <a:t> 9850884229</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9933080987</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'VRUSHALI'</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NULL);</a:t>
            </a:r>
          </a:p>
        </p:txBody>
      </p:sp>
      <p:sp>
        <p:nvSpPr>
          <p:cNvPr id="2" name="TextBox 1">
            <a:extLst>
              <a:ext uri="{FF2B5EF4-FFF2-40B4-BE49-F238E27FC236}">
                <a16:creationId xmlns:a16="http://schemas.microsoft.com/office/drawing/2014/main" id="{A625F2D8-463B-E6E2-6265-8B676B053076}"/>
              </a:ext>
            </a:extLst>
          </p:cNvPr>
          <p:cNvSpPr txBox="1"/>
          <p:nvPr/>
        </p:nvSpPr>
        <p:spPr>
          <a:xfrm>
            <a:off x="335360" y="4581128"/>
            <a:ext cx="11665296"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D8603"/>
                </a:solidFill>
                <a:latin typeface="Liberation Mono"/>
              </a:rPr>
              <a:t>ARRAY</a:t>
            </a:r>
            <a:r>
              <a:rPr lang="en-IN" dirty="0">
                <a:latin typeface="Liberation Mono"/>
              </a:rPr>
              <a:t>[2], C2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(100) </a:t>
            </a:r>
            <a:r>
              <a:rPr lang="en-IN" dirty="0">
                <a:solidFill>
                  <a:srgbClr val="FD8603"/>
                </a:solidFill>
                <a:latin typeface="Liberation Mono"/>
              </a:rPr>
              <a:t>ARRAY</a:t>
            </a:r>
            <a:r>
              <a:rPr lang="en-IN" dirty="0">
                <a:latin typeface="Liberation Mono"/>
              </a:rPr>
              <a:t>[2], C3 </a:t>
            </a:r>
            <a:r>
              <a:rPr lang="en-IN" dirty="0">
                <a:solidFill>
                  <a:srgbClr val="834689"/>
                </a:solidFill>
                <a:latin typeface="Liberation Mono"/>
                <a:cs typeface="Arial" panose="020B0604020202020204" pitchFamily="34" charset="0"/>
              </a:rPr>
              <a:t>BOOLEAN</a:t>
            </a:r>
            <a:r>
              <a:rPr lang="en-IN" dirty="0">
                <a:latin typeface="Liberation Mono"/>
              </a:rPr>
              <a:t> </a:t>
            </a:r>
            <a:r>
              <a:rPr lang="en-IN" dirty="0">
                <a:solidFill>
                  <a:srgbClr val="FD8603"/>
                </a:solidFill>
                <a:latin typeface="Liberation Mono"/>
              </a:rPr>
              <a:t>ARRAY</a:t>
            </a:r>
            <a:r>
              <a:rPr lang="en-IN" dirty="0">
                <a:latin typeface="Liberation Mono"/>
              </a:rPr>
              <a:t>[2], C4 </a:t>
            </a:r>
            <a:r>
              <a:rPr lang="en-IN" dirty="0">
                <a:solidFill>
                  <a:srgbClr val="834689"/>
                </a:solidFill>
                <a:latin typeface="Liberation Mono"/>
                <a:cs typeface="Arial" panose="020B0604020202020204" pitchFamily="34" charset="0"/>
              </a:rPr>
              <a:t>DATE</a:t>
            </a:r>
            <a:r>
              <a:rPr lang="en-IN" dirty="0">
                <a:latin typeface="Liberation Mono"/>
              </a:rPr>
              <a:t> </a:t>
            </a:r>
            <a:r>
              <a:rPr lang="en-IN" dirty="0">
                <a:solidFill>
                  <a:srgbClr val="FD8603"/>
                </a:solidFill>
                <a:latin typeface="Liberation Mono"/>
              </a:rPr>
              <a:t>ARRAY</a:t>
            </a:r>
            <a:r>
              <a:rPr lang="en-IN" dirty="0">
                <a:latin typeface="Liberation Mono"/>
              </a:rPr>
              <a:t>[2]);</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FD8603"/>
                </a:solidFill>
                <a:latin typeface="Liberation Mono"/>
              </a:rPr>
              <a:t>ARRAY</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rgbClr val="990055"/>
                </a:solidFill>
                <a:latin typeface="Liberation Mono"/>
              </a:rPr>
              <a:t>200</a:t>
            </a:r>
            <a:r>
              <a:rPr lang="en-US" dirty="0">
                <a:latin typeface="Liberation Mono"/>
              </a:rPr>
              <a:t>], </a:t>
            </a:r>
            <a:r>
              <a:rPr lang="en-US" dirty="0">
                <a:solidFill>
                  <a:srgbClr val="FD8603"/>
                </a:solidFill>
                <a:latin typeface="Liberation Mono"/>
              </a:rPr>
              <a:t>ARRAY</a:t>
            </a:r>
            <a:r>
              <a:rPr lang="en-US" dirty="0">
                <a:latin typeface="Liberation Mono"/>
              </a:rPr>
              <a:t>[</a:t>
            </a:r>
            <a:r>
              <a:rPr lang="en-US" dirty="0">
                <a:solidFill>
                  <a:srgbClr val="669900"/>
                </a:solidFill>
                <a:latin typeface="Liberation Mono"/>
              </a:rPr>
              <a:t>'SALEEL'</a:t>
            </a:r>
            <a:r>
              <a:rPr lang="en-US" dirty="0">
                <a:latin typeface="Liberation Mono"/>
              </a:rPr>
              <a:t>, </a:t>
            </a:r>
            <a:r>
              <a:rPr lang="en-US" dirty="0">
                <a:solidFill>
                  <a:srgbClr val="669900"/>
                </a:solidFill>
                <a:latin typeface="Liberation Mono"/>
              </a:rPr>
              <a:t>'SHARMIN'</a:t>
            </a:r>
            <a:r>
              <a:rPr lang="en-US" dirty="0">
                <a:latin typeface="Liberation Mono"/>
              </a:rPr>
              <a:t>], </a:t>
            </a:r>
            <a:r>
              <a:rPr lang="en-US" dirty="0">
                <a:solidFill>
                  <a:srgbClr val="FD8603"/>
                </a:solidFill>
                <a:latin typeface="Liberation Mono"/>
              </a:rPr>
              <a:t>ARRAY</a:t>
            </a:r>
            <a:r>
              <a:rPr lang="en-US" dirty="0">
                <a:latin typeface="Liberation Mono"/>
              </a:rPr>
              <a:t>[TRUE, FALSE], </a:t>
            </a:r>
            <a:r>
              <a:rPr lang="en-US" dirty="0">
                <a:solidFill>
                  <a:srgbClr val="FD8603"/>
                </a:solidFill>
                <a:latin typeface="Liberation Mono"/>
              </a:rPr>
              <a:t>ARRAY</a:t>
            </a:r>
            <a:r>
              <a:rPr lang="en-US" dirty="0">
                <a:latin typeface="Liberation Mono"/>
              </a:rPr>
              <a:t>[CURDATE(), '2023-05-23'])</a:t>
            </a:r>
            <a:endParaRPr lang="en-IN" dirty="0">
              <a:latin typeface="Liberation Mono"/>
            </a:endParaRPr>
          </a:p>
        </p:txBody>
      </p:sp>
    </p:spTree>
    <p:extLst>
      <p:ext uri="{BB962C8B-B14F-4D97-AF65-F5344CB8AC3E}">
        <p14:creationId xmlns:p14="http://schemas.microsoft.com/office/powerpoint/2010/main" val="239635962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MEMORY</a:t>
            </a:r>
            <a:r>
              <a:rPr lang="en-IN" sz="2000" b="0" i="0" dirty="0">
                <a:solidFill>
                  <a:srgbClr val="000000"/>
                </a:solidFill>
                <a:effectLst/>
                <a:latin typeface="Liberation Mono"/>
              </a:rPr>
              <a:t> </a:t>
            </a:r>
            <a:r>
              <a:rPr lang="en-IN" sz="2000" dirty="0">
                <a:solidFill>
                  <a:srgbClr val="0077AA"/>
                </a:solidFill>
                <a:latin typeface="Liberation Mono"/>
              </a:rPr>
              <a:t>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9CA63EC0-AB62-D7E2-5BFD-6EDD59217E26}"/>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ARRAY[size]</a:t>
            </a:r>
            <a:endParaRPr lang="en-IN" sz="2200" dirty="0"/>
          </a:p>
        </p:txBody>
      </p:sp>
    </p:spTree>
    <p:extLst>
      <p:ext uri="{BB962C8B-B14F-4D97-AF65-F5344CB8AC3E}">
        <p14:creationId xmlns:p14="http://schemas.microsoft.com/office/powerpoint/2010/main" val="376983857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in-memory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60937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memory</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MEMORY</a:t>
            </a:r>
            <a:r>
              <a:rPr lang="en-IN" sz="2000" b="0" i="0" dirty="0">
                <a:solidFill>
                  <a:srgbClr val="000000"/>
                </a:solidFill>
                <a:effectLst/>
                <a:latin typeface="Liberation Mono"/>
              </a:rPr>
              <a:t> </a:t>
            </a:r>
            <a:r>
              <a:rPr lang="en-IN" sz="2000" dirty="0">
                <a:solidFill>
                  <a:srgbClr val="0077AA"/>
                </a:solidFill>
                <a:latin typeface="Liberation Mono"/>
              </a:rPr>
              <a:t>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190550" y="1772816"/>
            <a:ext cx="115932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MEMORY</a:t>
            </a:r>
            <a:r>
              <a:rPr lang="en-IN" dirty="0">
                <a:latin typeface="Liberation Mono"/>
              </a:rPr>
              <a:t> </a:t>
            </a:r>
            <a:r>
              <a:rPr lang="en-IN" dirty="0">
                <a:solidFill>
                  <a:srgbClr val="0077AA"/>
                </a:solidFill>
                <a:latin typeface="Liberation Mono"/>
              </a:rPr>
              <a:t>TABLE</a:t>
            </a:r>
            <a:r>
              <a:rPr lang="en-IN" dirty="0">
                <a:latin typeface="Liberation Mono"/>
              </a:rPr>
              <a:t> temp (c1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CHARACTER</a:t>
            </a:r>
            <a:r>
              <a:rPr lang="en-IN" dirty="0">
                <a:latin typeface="Liberation Mono"/>
              </a:rPr>
              <a:t>(10))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PERSISTENT</a:t>
            </a:r>
            <a:r>
              <a:rPr lang="en-IN" dirty="0">
                <a:latin typeface="Liberation Mono"/>
              </a:rPr>
              <a:t> ;</a:t>
            </a:r>
          </a:p>
        </p:txBody>
      </p:sp>
    </p:spTree>
    <p:extLst>
      <p:ext uri="{BB962C8B-B14F-4D97-AF65-F5344CB8AC3E}">
        <p14:creationId xmlns:p14="http://schemas.microsoft.com/office/powerpoint/2010/main" val="159985510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call command</a:t>
            </a:r>
          </a:p>
        </p:txBody>
      </p:sp>
      <p:sp>
        <p:nvSpPr>
          <p:cNvPr id="4" name="TextBox 3">
            <a:extLst>
              <a:ext uri="{FF2B5EF4-FFF2-40B4-BE49-F238E27FC236}">
                <a16:creationId xmlns:a16="http://schemas.microsoft.com/office/drawing/2014/main" id="{E79177F6-C165-3A57-F6A3-06AC474FBDC4}"/>
              </a:ext>
            </a:extLst>
          </p:cNvPr>
          <p:cNvSpPr txBox="1"/>
          <p:nvPr/>
        </p:nvSpPr>
        <p:spPr>
          <a:xfrm>
            <a:off x="479376" y="3244334"/>
            <a:ext cx="11305256" cy="923330"/>
          </a:xfrm>
          <a:prstGeom prst="rect">
            <a:avLst/>
          </a:prstGeom>
          <a:noFill/>
        </p:spPr>
        <p:txBody>
          <a:bodyPr wrap="square">
            <a:spAutoFit/>
          </a:bodyPr>
          <a:lstStyle/>
          <a:p>
            <a:r>
              <a:rPr lang="en-US" b="0" i="0" dirty="0">
                <a:solidFill>
                  <a:srgbClr val="000000"/>
                </a:solidFill>
                <a:effectLst/>
                <a:latin typeface="Arial" panose="020B0604020202020204" pitchFamily="34" charset="0"/>
              </a:rPr>
              <a:t>Calculates a simple expression. This statement returns a result set with one row, except if the called function returns a result set itself. If the called function returns an array, then each element in this array is returned as a column.</a:t>
            </a:r>
            <a:endParaRPr lang="en-IN" dirty="0"/>
          </a:p>
        </p:txBody>
      </p:sp>
    </p:spTree>
    <p:extLst>
      <p:ext uri="{BB962C8B-B14F-4D97-AF65-F5344CB8AC3E}">
        <p14:creationId xmlns:p14="http://schemas.microsoft.com/office/powerpoint/2010/main" val="420492837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call command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400110"/>
          </a:xfrm>
          <a:prstGeom prst="rect">
            <a:avLst/>
          </a:prstGeom>
        </p:spPr>
        <p:txBody>
          <a:bodyPr wrap="square">
            <a:spAutoFit/>
          </a:bodyPr>
          <a:lstStyle/>
          <a:p>
            <a:r>
              <a:rPr lang="en-IN" sz="2000" dirty="0">
                <a:solidFill>
                  <a:srgbClr val="0077AA"/>
                </a:solidFill>
                <a:latin typeface="Liberation Mono"/>
              </a:rPr>
              <a:t>CALL </a:t>
            </a:r>
            <a:r>
              <a:rPr lang="en-IN" sz="2000" dirty="0">
                <a:latin typeface="Liberation Mono"/>
              </a:rPr>
              <a:t>{ expression | function name } </a:t>
            </a:r>
            <a:endParaRPr lang="en-IN" sz="800" dirty="0">
              <a:latin typeface="Liberation Mono"/>
            </a:endParaRPr>
          </a:p>
        </p:txBody>
      </p:sp>
      <p:sp>
        <p:nvSpPr>
          <p:cNvPr id="2" name="TextBox 1">
            <a:extLst>
              <a:ext uri="{FF2B5EF4-FFF2-40B4-BE49-F238E27FC236}">
                <a16:creationId xmlns:a16="http://schemas.microsoft.com/office/drawing/2014/main" id="{5C8B36D4-36BB-9E31-D9B5-F90FB4DB8361}"/>
              </a:ext>
            </a:extLst>
          </p:cNvPr>
          <p:cNvSpPr txBox="1"/>
          <p:nvPr/>
        </p:nvSpPr>
        <p:spPr>
          <a:xfrm>
            <a:off x="190550" y="1772816"/>
            <a:ext cx="11593288"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CALL </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CALL</a:t>
            </a:r>
            <a:r>
              <a:rPr lang="en-US" dirty="0">
                <a:latin typeface="Liberation Mono"/>
              </a:rPr>
              <a:t> </a:t>
            </a:r>
            <a:r>
              <a:rPr lang="en-US" dirty="0">
                <a:solidFill>
                  <a:srgbClr val="803A69"/>
                </a:solidFill>
                <a:latin typeface="Liberation Mono"/>
              </a:rPr>
              <a:t>LENGTH</a:t>
            </a:r>
            <a:r>
              <a:rPr lang="en-US" dirty="0">
                <a:latin typeface="Liberation Mono"/>
              </a:rPr>
              <a:t>(</a:t>
            </a:r>
            <a:r>
              <a:rPr lang="en-US" dirty="0">
                <a:solidFill>
                  <a:srgbClr val="669900"/>
                </a:solidFill>
                <a:latin typeface="Liberation Mono"/>
              </a:rPr>
              <a:t>'SALEEL'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CALL</a:t>
            </a:r>
            <a:r>
              <a:rPr lang="en-US" dirty="0">
                <a:latin typeface="Liberation Mono"/>
              </a:rPr>
              <a:t>  </a:t>
            </a:r>
            <a:r>
              <a:rPr lang="en-US" dirty="0">
                <a:solidFill>
                  <a:srgbClr val="803A69"/>
                </a:solidFill>
                <a:latin typeface="Liberation Mono"/>
              </a:rPr>
              <a:t>CURDATE</a:t>
            </a:r>
            <a:r>
              <a:rPr lang="en-US" dirty="0">
                <a:latin typeface="Liberation Mono"/>
              </a:rPr>
              <a:t>() ;</a:t>
            </a:r>
            <a:endParaRPr lang="en-IN" dirty="0">
              <a:latin typeface="Liberation Mono"/>
            </a:endParaRPr>
          </a:p>
        </p:txBody>
      </p:sp>
    </p:spTree>
    <p:extLst>
      <p:ext uri="{BB962C8B-B14F-4D97-AF65-F5344CB8AC3E}">
        <p14:creationId xmlns:p14="http://schemas.microsoft.com/office/powerpoint/2010/main" val="396491473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0202003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216252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0085673"/>
              </p:ext>
            </p:extLst>
          </p:nvPr>
        </p:nvGraphicFramePr>
        <p:xfrm>
          <a:off x="191344" y="706204"/>
          <a:ext cx="11763149" cy="5349663"/>
        </p:xfrm>
        <a:graphic>
          <a:graphicData uri="http://schemas.openxmlformats.org/drawingml/2006/table">
            <a:tbl>
              <a:tblPr firstRow="1" bandRow="1">
                <a:tableStyleId>{7E9639D4-E3E2-4D34-9284-5A2195B3D0D7}</a:tableStyleId>
              </a:tblPr>
              <a:tblGrid>
                <a:gridCol w="4634357">
                  <a:extLst>
                    <a:ext uri="{9D8B030D-6E8A-4147-A177-3AD203B41FA5}">
                      <a16:colId xmlns:a16="http://schemas.microsoft.com/office/drawing/2014/main" val="20000"/>
                    </a:ext>
                  </a:extLst>
                </a:gridCol>
                <a:gridCol w="71287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ASCII</a:t>
                      </a:r>
                      <a:r>
                        <a:rPr kumimoji="0" lang="en-IN" sz="1800" kern="1200" dirty="0">
                          <a:solidFill>
                            <a:schemeClr val="tx2"/>
                          </a:solidFill>
                          <a:latin typeface="Liberation Mono"/>
                          <a:ea typeface="+mn-ea"/>
                          <a:cs typeface="+mn-cs"/>
                        </a:rPr>
                        <a:t>( </a:t>
                      </a:r>
                      <a:r>
                        <a:rPr kumimoji="0" lang="en-US" sz="1800" kern="1200" dirty="0">
                          <a:solidFill>
                            <a:schemeClr val="tx2"/>
                          </a:solidFill>
                          <a:latin typeface="Liberation Mono"/>
                          <a:ea typeface="+mn-ea"/>
                          <a:cs typeface="+mn-cs"/>
                        </a:rPr>
                        <a:t>string </a:t>
                      </a:r>
                      <a:r>
                        <a:rPr kumimoji="0" lang="en-IN" sz="1800" kern="1200" dirty="0">
                          <a:solidFill>
                            <a:schemeClr val="tx2"/>
                          </a:solidFill>
                          <a:latin typeface="Liberation Mono"/>
                          <a:ea typeface="+mn-ea"/>
                          <a:cs typeface="+mn-cs"/>
                        </a:rPr>
                        <a:t>)</a:t>
                      </a:r>
                    </a:p>
                  </a:txBody>
                  <a:tcPr marL="68580" marR="68580" marT="0" marB="0" anchor="ctr"/>
                </a:tc>
                <a:tc>
                  <a:txBody>
                    <a:bodyPr/>
                    <a:lstStyle/>
                    <a:p>
                      <a:pPr algn="l">
                        <a:spcAft>
                          <a:spcPts val="0"/>
                        </a:spcAft>
                      </a:pPr>
                      <a:r>
                        <a:rPr kumimoji="0" lang="en-US" sz="1800" kern="1200" dirty="0">
                          <a:solidFill>
                            <a:schemeClr val="tx1"/>
                          </a:solidFill>
                          <a:effectLst/>
                          <a:latin typeface="Liberation Mono"/>
                          <a:ea typeface="Times New Roman" panose="02020603050405020304" pitchFamily="18" charset="0"/>
                          <a:cs typeface="+mn-cs"/>
                        </a:rPr>
                        <a:t>Returns the ASCII value of the first character in the string. This method returns an int.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CHAR_LENGTH</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string</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a:t>
                      </a:r>
                    </a:p>
                    <a:p>
                      <a:pPr>
                        <a:spcAft>
                          <a:spcPts val="0"/>
                        </a:spcAft>
                      </a:pPr>
                      <a:endParaRPr kumimoji="0" lang="en-US" sz="400" kern="1200" dirty="0">
                        <a:solidFill>
                          <a:srgbClr val="0077AA"/>
                        </a:solidFill>
                        <a:latin typeface="Liberation Mono"/>
                        <a:ea typeface="+mn-ea"/>
                        <a:cs typeface="+mn-cs"/>
                      </a:endParaRPr>
                    </a:p>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CHARACTER_LENGTH</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string</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a:t>
                      </a:r>
                      <a:endParaRPr kumimoji="0" lang="en-US" sz="1800" kern="1200" dirty="0">
                        <a:solidFill>
                          <a:srgbClr val="0077AA"/>
                        </a:solidFill>
                        <a:latin typeface="Liberation Mono"/>
                        <a:ea typeface="+mn-ea"/>
                        <a:cs typeface="+mn-cs"/>
                      </a:endParaRPr>
                    </a:p>
                    <a:p>
                      <a:pPr>
                        <a:spcAft>
                          <a:spcPts val="0"/>
                        </a:spcAft>
                      </a:pPr>
                      <a:r>
                        <a:rPr kumimoji="0" lang="en-US" sz="400" kern="1200" dirty="0">
                          <a:solidFill>
                            <a:srgbClr val="0077AA"/>
                          </a:solidFill>
                          <a:latin typeface="Liberation Mono"/>
                          <a:ea typeface="+mn-ea"/>
                          <a:cs typeface="+mn-cs"/>
                        </a:rPr>
                        <a:t>  </a:t>
                      </a:r>
                    </a:p>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LENGTH</a:t>
                      </a:r>
                      <a:r>
                        <a:rPr kumimoji="0" lang="en-US" sz="1800" kern="1200" dirty="0">
                          <a:solidFill>
                            <a:schemeClr val="tx2"/>
                          </a:solidFill>
                          <a:latin typeface="Liberation Mono"/>
                          <a:ea typeface="+mn-ea"/>
                          <a:cs typeface="+mn-cs"/>
                        </a:rPr>
                        <a:t>( string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number of characters in a character string. This method returns a long.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CHAR</a:t>
                      </a:r>
                      <a:r>
                        <a:rPr kumimoji="0" lang="en-IN" sz="1800" kern="1200" dirty="0">
                          <a:solidFill>
                            <a:schemeClr val="tx2"/>
                          </a:solidFill>
                          <a:latin typeface="Liberation Mono"/>
                          <a:ea typeface="+mn-ea"/>
                          <a:cs typeface="+mn-cs"/>
                        </a:rPr>
                        <a:t>( int )</a:t>
                      </a:r>
                      <a:r>
                        <a:rPr kumimoji="0" lang="en-IN" sz="1800" kern="1200" dirty="0">
                          <a:solidFill>
                            <a:srgbClr val="0077AA"/>
                          </a:solidFill>
                          <a:latin typeface="Liberation Mono"/>
                          <a:ea typeface="+mn-ea"/>
                          <a:cs typeface="+mn-cs"/>
                        </a:rPr>
                        <a:t>	</a:t>
                      </a:r>
                    </a:p>
                    <a:p>
                      <a:pPr marL="0" lvl="0" indent="0">
                        <a:spcAft>
                          <a:spcPts val="0"/>
                        </a:spcAft>
                      </a:pPr>
                      <a:endParaRPr kumimoji="0" lang="en-IN" sz="400" kern="1200" dirty="0">
                        <a:solidFill>
                          <a:srgbClr val="0077AA"/>
                        </a:solidFill>
                        <a:latin typeface="Liberation Mono"/>
                        <a:ea typeface="+mn-ea"/>
                        <a:cs typeface="+mn-cs"/>
                      </a:endParaRPr>
                    </a:p>
                    <a:p>
                      <a:pPr marL="0" lvl="0" indent="0">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CHR</a:t>
                      </a:r>
                      <a:r>
                        <a:rPr kumimoji="0" lang="en-IN" sz="1800" kern="1200" dirty="0">
                          <a:solidFill>
                            <a:schemeClr val="tx2"/>
                          </a:solidFill>
                          <a:latin typeface="Liberation Mono"/>
                          <a:ea typeface="+mn-ea"/>
                          <a:cs typeface="+mn-cs"/>
                        </a:rPr>
                        <a:t>( int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character that represents the ASCII value. This method returns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2"/>
                          </a:solidFill>
                          <a:latin typeface="Liberation Mono"/>
                          <a:ea typeface="+mn-ea"/>
                          <a:cs typeface="+mn-cs"/>
                        </a:rPr>
                        <a:t>  str1 ||</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str2 || str3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400" kern="1200" dirty="0">
                        <a:solidFill>
                          <a:schemeClr val="tx2"/>
                        </a:solidFill>
                        <a:latin typeface="Liberation 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CONCAT</a:t>
                      </a:r>
                      <a:r>
                        <a:rPr kumimoji="0" lang="en-IN" sz="1800" kern="1200" dirty="0">
                          <a:solidFill>
                            <a:schemeClr val="tx2"/>
                          </a:solidFill>
                          <a:latin typeface="Liberation Mono"/>
                          <a:ea typeface="+mn-ea"/>
                          <a:cs typeface="+mn-cs"/>
                        </a:rPr>
                        <a:t>( str1 , str2, . . .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NULL parameters are ignored, and do not cause the result to become NULL. If all parameters are NULL the result is an empty string. This method returns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CONCAT_WS</a:t>
                      </a:r>
                      <a:r>
                        <a:rPr kumimoji="0" lang="en-US" sz="1800" kern="1200" dirty="0">
                          <a:solidFill>
                            <a:schemeClr val="tx2"/>
                          </a:solidFill>
                          <a:latin typeface="Liberation Mono"/>
                          <a:ea typeface="+mn-ea"/>
                          <a:cs typeface="+mn-cs"/>
                        </a:rPr>
                        <a:t>( separatorString , str1 , str2, . . . )</a:t>
                      </a: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Combines strings with separator. If separator is NULL it is treated like an empty string. Other NULL parameters are ignored. This method returns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188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LOWER</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400" kern="1200" dirty="0">
                        <a:solidFill>
                          <a:srgbClr val="0077AA"/>
                        </a:solidFill>
                        <a:latin typeface="Liberation 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LCASE</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Converts a string to lowercase.</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76391541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34118817"/>
              </p:ext>
            </p:extLst>
          </p:nvPr>
        </p:nvGraphicFramePr>
        <p:xfrm>
          <a:off x="191344" y="706204"/>
          <a:ext cx="11809312" cy="5945292"/>
        </p:xfrm>
        <a:graphic>
          <a:graphicData uri="http://schemas.openxmlformats.org/drawingml/2006/table">
            <a:tbl>
              <a:tblPr firstRow="1" bandRow="1">
                <a:tableStyleId>{7E9639D4-E3E2-4D34-9284-5A2195B3D0D7}</a:tableStyleId>
              </a:tblPr>
              <a:tblGrid>
                <a:gridCol w="5328592">
                  <a:extLst>
                    <a:ext uri="{9D8B030D-6E8A-4147-A177-3AD203B41FA5}">
                      <a16:colId xmlns:a16="http://schemas.microsoft.com/office/drawing/2014/main" val="20000"/>
                    </a:ext>
                  </a:extLst>
                </a:gridCol>
                <a:gridCol w="648072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UPPER</a:t>
                      </a:r>
                      <a:r>
                        <a:rPr kumimoji="0" lang="en-IN" sz="1800" kern="1200" dirty="0">
                          <a:solidFill>
                            <a:schemeClr val="tx2"/>
                          </a:solidFill>
                          <a:latin typeface="Liberation Mono"/>
                          <a:ea typeface="+mn-ea"/>
                          <a:cs typeface="+mn-cs"/>
                        </a:rPr>
                        <a:t>( string )</a:t>
                      </a:r>
                    </a:p>
                    <a:p>
                      <a:pPr>
                        <a:spcAft>
                          <a:spcPts val="0"/>
                        </a:spcAft>
                      </a:pPr>
                      <a:endParaRPr kumimoji="0" lang="en-IN" sz="400" kern="1200" dirty="0">
                        <a:solidFill>
                          <a:srgbClr val="0077AA"/>
                        </a:solidFill>
                        <a:latin typeface="Liberation Mono"/>
                        <a:ea typeface="+mn-ea"/>
                        <a:cs typeface="+mn-cs"/>
                      </a:endParaRPr>
                    </a:p>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UCASE</a:t>
                      </a:r>
                      <a:r>
                        <a:rPr kumimoji="0" lang="en-IN" sz="1800" kern="1200" dirty="0">
                          <a:solidFill>
                            <a:schemeClr val="tx2"/>
                          </a:solidFill>
                          <a:latin typeface="Liberation Mono"/>
                          <a:ea typeface="+mn-ea"/>
                          <a:cs typeface="+mn-cs"/>
                        </a:rPr>
                        <a:t>( string )</a:t>
                      </a:r>
                    </a:p>
                  </a:txBody>
                  <a:tcPr marL="68580" marR="68580" marT="0" marB="0" anchor="ctr"/>
                </a:tc>
                <a:tc>
                  <a:txBody>
                    <a:bodyPr/>
                    <a:lstStyle/>
                    <a:p>
                      <a:pPr algn="l">
                        <a:spcAft>
                          <a:spcPts val="0"/>
                        </a:spcAft>
                      </a:pPr>
                      <a:r>
                        <a:rPr kumimoji="0" lang="en-US" sz="1800" b="0" kern="1200" dirty="0">
                          <a:solidFill>
                            <a:schemeClr val="tx1"/>
                          </a:solidFill>
                          <a:effectLst/>
                          <a:latin typeface="Liberation Mono"/>
                          <a:ea typeface="Times New Roman" panose="02020603050405020304" pitchFamily="18" charset="0"/>
                          <a:cs typeface="+mn-cs"/>
                        </a:rPr>
                        <a:t>Converts a string to uppercase.</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LEFT</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string , int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Returns the leftmost number of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RIGHT</a:t>
                      </a:r>
                      <a:r>
                        <a:rPr kumimoji="0" lang="en-IN" sz="1800" kern="1200" dirty="0">
                          <a:solidFill>
                            <a:schemeClr val="tx2"/>
                          </a:solidFill>
                          <a:latin typeface="Liberation Mono"/>
                          <a:ea typeface="+mn-ea"/>
                          <a:cs typeface="+mn-cs"/>
                        </a:rPr>
                        <a:t>( string , int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rightmost number of characters.</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LPAD</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 int, paddingString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Left pad the string to the specified length. If the length is shorter than the string, it will be truncated at the end. If the padding string is not set, spaces will be used.</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RPAD</a:t>
                      </a:r>
                      <a:r>
                        <a:rPr kumimoji="0" lang="en-IN" sz="1800" kern="1200" dirty="0">
                          <a:solidFill>
                            <a:schemeClr val="tx2"/>
                          </a:solidFill>
                          <a:latin typeface="Liberation Mono"/>
                          <a:ea typeface="+mn-ea"/>
                          <a:cs typeface="+mn-cs"/>
                        </a:rPr>
                        <a:t>( string , int, paddingString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Right pad the string to the specified length. If the length is shorter than the string, it will be truncated. </a:t>
                      </a:r>
                      <a:r>
                        <a:rPr kumimoji="0" lang="en-US" sz="1800" kern="1200">
                          <a:solidFill>
                            <a:schemeClr val="tx1"/>
                          </a:solidFill>
                          <a:effectLst/>
                          <a:latin typeface="Liberation Mono"/>
                          <a:ea typeface="+mn-ea"/>
                          <a:cs typeface="+mn-cs"/>
                        </a:rPr>
                        <a:t>If the padding string is not set, spaces will be used.</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LTRIM</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characterToTrimString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Removes all leading spaces or other specified characters from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RTRIM</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characterToTrimString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Removes all trailing spaces or other specified characters from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418626336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REPEAT</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 int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Returns a string repeated some number of times.</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55922394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REPLACE</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 searchString, replacementString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Replaces all occurrences of a search string in a text with another string. If no replacement is specified, the search string is removed from the original string. If any parameter is null, the result is null.</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2407854281"/>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441021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34546057"/>
              </p:ext>
            </p:extLst>
          </p:nvPr>
        </p:nvGraphicFramePr>
        <p:xfrm>
          <a:off x="191344" y="706204"/>
          <a:ext cx="11809312" cy="3477258"/>
        </p:xfrm>
        <a:graphic>
          <a:graphicData uri="http://schemas.openxmlformats.org/drawingml/2006/table">
            <a:tbl>
              <a:tblPr firstRow="1" bandRow="1">
                <a:tableStyleId>{7E9639D4-E3E2-4D34-9284-5A2195B3D0D7}</a:tableStyleId>
              </a:tblPr>
              <a:tblGrid>
                <a:gridCol w="4680520">
                  <a:extLst>
                    <a:ext uri="{9D8B030D-6E8A-4147-A177-3AD203B41FA5}">
                      <a16:colId xmlns:a16="http://schemas.microsoft.com/office/drawing/2014/main" val="20000"/>
                    </a:ext>
                  </a:extLst>
                </a:gridCol>
                <a:gridCol w="71287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SPACE</a:t>
                      </a:r>
                      <a:r>
                        <a:rPr kumimoji="0" lang="en-IN" sz="1800" kern="1200" dirty="0">
                          <a:solidFill>
                            <a:schemeClr val="tx2"/>
                          </a:solidFill>
                          <a:latin typeface="Liberation Mono"/>
                          <a:ea typeface="+mn-ea"/>
                          <a:cs typeface="+mn-cs"/>
                        </a:rPr>
                        <a:t>( int )</a:t>
                      </a:r>
                    </a:p>
                  </a:txBody>
                  <a:tcPr marL="68580" marR="68580" marT="0" marB="0" anchor="ctr"/>
                </a:tc>
                <a:tc>
                  <a:txBody>
                    <a:bodyPr/>
                    <a:lstStyle/>
                    <a:p>
                      <a:pPr algn="l">
                        <a:spcAft>
                          <a:spcPts val="0"/>
                        </a:spcAft>
                      </a:pPr>
                      <a:r>
                        <a:rPr kumimoji="0" lang="en-US" sz="1800" b="0" kern="1200" dirty="0">
                          <a:solidFill>
                            <a:schemeClr val="tx1"/>
                          </a:solidFill>
                          <a:effectLst/>
                          <a:latin typeface="Liberation Mono"/>
                          <a:ea typeface="Times New Roman" panose="02020603050405020304" pitchFamily="18" charset="0"/>
                          <a:cs typeface="+mn-cs"/>
                        </a:rPr>
                        <a:t>Returns a string consisting of a number of spaces.</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SUBSTR</a:t>
                      </a:r>
                      <a:r>
                        <a:rPr kumimoji="0" lang="en-US" sz="1800" kern="1200" dirty="0">
                          <a:solidFill>
                            <a:schemeClr val="tx2"/>
                          </a:solidFill>
                          <a:latin typeface="Liberation Mono"/>
                          <a:ea typeface="+mn-ea"/>
                          <a:cs typeface="+mn-cs"/>
                        </a:rPr>
                        <a:t>( string, startInt, lengthInt )</a:t>
                      </a:r>
                    </a:p>
                    <a:p>
                      <a:pPr>
                        <a:spcAft>
                          <a:spcPts val="0"/>
                        </a:spcAft>
                      </a:pPr>
                      <a:endParaRPr kumimoji="0" lang="en-US" sz="400" kern="1200" dirty="0">
                        <a:solidFill>
                          <a:schemeClr val="tx2"/>
                        </a:solidFill>
                        <a:latin typeface="Liberation Mono"/>
                        <a:ea typeface="+mn-ea"/>
                        <a:cs typeface="+mn-cs"/>
                      </a:endParaRPr>
                    </a:p>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SUBSTRING</a:t>
                      </a:r>
                      <a:r>
                        <a:rPr kumimoji="0" lang="en-US" sz="1800" kern="1200" dirty="0">
                          <a:solidFill>
                            <a:schemeClr val="tx2"/>
                          </a:solidFill>
                          <a:latin typeface="Liberation Mono"/>
                          <a:ea typeface="+mn-ea"/>
                          <a:cs typeface="+mn-cs"/>
                        </a:rPr>
                        <a:t>( string, startInt, lengthInt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Returns a substring of a string starting at a position. If the start index is negative, then the start index is relative to the end of the string. The length is optional.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US" sz="1800" kern="1200" dirty="0">
                          <a:solidFill>
                            <a:srgbClr val="0077AA"/>
                          </a:solidFill>
                          <a:latin typeface="Liberation Mono"/>
                          <a:ea typeface="+mn-ea"/>
                          <a:cs typeface="+mn-cs"/>
                        </a:rPr>
                        <a:t>  </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1366238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77785559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2" name="Table 1">
            <a:extLst>
              <a:ext uri="{FF2B5EF4-FFF2-40B4-BE49-F238E27FC236}">
                <a16:creationId xmlns:a16="http://schemas.microsoft.com/office/drawing/2014/main" id="{10E906A6-2356-9743-F5B0-03C0F0EC4811}"/>
              </a:ext>
            </a:extLst>
          </p:cNvPr>
          <p:cNvGraphicFramePr>
            <a:graphicFrameLocks noGrp="1"/>
          </p:cNvGraphicFramePr>
          <p:nvPr>
            <p:extLst>
              <p:ext uri="{D42A27DB-BD31-4B8C-83A1-F6EECF244321}">
                <p14:modId xmlns:p14="http://schemas.microsoft.com/office/powerpoint/2010/main" val="958321333"/>
              </p:ext>
            </p:extLst>
          </p:nvPr>
        </p:nvGraphicFramePr>
        <p:xfrm>
          <a:off x="191344" y="706204"/>
          <a:ext cx="11809312" cy="5152812"/>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ABS</a:t>
                      </a:r>
                      <a:r>
                        <a:rPr kumimoji="0" lang="en-IN" sz="1800" kern="1200" dirty="0">
                          <a:solidFill>
                            <a:schemeClr val="tx2"/>
                          </a:solidFill>
                          <a:latin typeface="Liberation Mono"/>
                          <a:ea typeface="+mn-ea"/>
                          <a:cs typeface="+mn-cs"/>
                        </a:rPr>
                        <a:t>(numeric )</a:t>
                      </a:r>
                    </a:p>
                  </a:txBody>
                  <a:tcPr marL="68580" marR="68580" marT="0" marB="0" anchor="ctr"/>
                </a:tc>
                <a:tc>
                  <a:txBody>
                    <a:bodyPr/>
                    <a:lstStyle/>
                    <a:p>
                      <a:pPr algn="l">
                        <a:spcAft>
                          <a:spcPts val="0"/>
                        </a:spcAft>
                      </a:pPr>
                      <a:r>
                        <a:rPr kumimoji="0" lang="en-US" sz="1800" b="0" kern="1200" dirty="0">
                          <a:solidFill>
                            <a:schemeClr val="tx1"/>
                          </a:solidFill>
                          <a:effectLst/>
                          <a:latin typeface="Liberation Mono"/>
                          <a:ea typeface="Times New Roman" panose="02020603050405020304" pitchFamily="18" charset="0"/>
                          <a:cs typeface="+mn-cs"/>
                        </a:rPr>
                        <a:t>TINYINT, SMALLINT, INT, and BIGINT data types cannot represent absolute values of their minimum negative values, because they have more negative values than positive. For example, for INT data type allowed values are from -2147483648 to 2147483647. ABS(-2147483648) should be 2147483648, but this value is not allowed for this data type. It leads to an exception. To avoid it cast argument of this function to a higher data type.</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2"/>
                          </a:solidFill>
                          <a:latin typeface="Liberation Mono"/>
                          <a:ea typeface="+mn-ea"/>
                          <a:cs typeface="+mn-cs"/>
                        </a:rPr>
                        <a:t>  </a:t>
                      </a:r>
                      <a:r>
                        <a:rPr kumimoji="0" lang="en-US" sz="1800" kern="1200" dirty="0">
                          <a:solidFill>
                            <a:srgbClr val="803A69"/>
                          </a:solidFill>
                          <a:latin typeface="Liberation Mono"/>
                          <a:ea typeface="+mn-ea"/>
                          <a:cs typeface="+mn-cs"/>
                        </a:rPr>
                        <a:t>CEIL</a:t>
                      </a:r>
                      <a:r>
                        <a:rPr kumimoji="0" lang="en-US" sz="1800" kern="1200" dirty="0">
                          <a:solidFill>
                            <a:schemeClr val="tx2"/>
                          </a:solidFill>
                          <a:latin typeface="Liberation Mono"/>
                          <a:ea typeface="+mn-ea"/>
                          <a:cs typeface="+mn-cs"/>
                        </a:rPr>
                        <a:t>( numeric )</a:t>
                      </a:r>
                    </a:p>
                    <a:p>
                      <a:pPr>
                        <a:spcAft>
                          <a:spcPts val="0"/>
                        </a:spcAft>
                      </a:pPr>
                      <a:endParaRPr kumimoji="0" lang="en-US" sz="800" kern="1200" dirty="0">
                        <a:solidFill>
                          <a:schemeClr val="tx2"/>
                        </a:solidFill>
                        <a:latin typeface="Liberation Mono"/>
                        <a:ea typeface="+mn-ea"/>
                        <a:cs typeface="+mn-cs"/>
                      </a:endParaRPr>
                    </a:p>
                    <a:p>
                      <a:pPr>
                        <a:spcAft>
                          <a:spcPts val="0"/>
                        </a:spcAft>
                      </a:pPr>
                      <a:r>
                        <a:rPr kumimoji="0" lang="en-US" sz="1800" kern="1200" dirty="0">
                          <a:solidFill>
                            <a:schemeClr val="tx2"/>
                          </a:solidFill>
                          <a:latin typeface="Liberation Mono"/>
                          <a:ea typeface="+mn-ea"/>
                          <a:cs typeface="+mn-cs"/>
                        </a:rPr>
                        <a:t>  </a:t>
                      </a:r>
                      <a:r>
                        <a:rPr kumimoji="0" lang="en-US" sz="1800" kern="1200" dirty="0">
                          <a:solidFill>
                            <a:srgbClr val="803A69"/>
                          </a:solidFill>
                          <a:latin typeface="Liberation Mono"/>
                          <a:ea typeface="+mn-ea"/>
                          <a:cs typeface="+mn-cs"/>
                        </a:rPr>
                        <a:t>CEILING</a:t>
                      </a:r>
                      <a:r>
                        <a:rPr kumimoji="0" lang="en-US" sz="1800" kern="1200" dirty="0">
                          <a:solidFill>
                            <a:schemeClr val="tx2"/>
                          </a:solidFill>
                          <a:latin typeface="Liberation Mono"/>
                          <a:ea typeface="+mn-ea"/>
                          <a:cs typeface="+mn-cs"/>
                        </a:rPr>
                        <a:t>( numeric )</a:t>
                      </a:r>
                    </a:p>
                  </a:txBody>
                  <a:tcPr marL="68580" marR="68580" marT="0" marB="0" anchor="ctr"/>
                </a:tc>
                <a:tc>
                  <a:txBody>
                    <a:bodyPr/>
                    <a:lstStyle/>
                    <a:p>
                      <a:pPr>
                        <a:spcAft>
                          <a:spcPts val="0"/>
                        </a:spcAft>
                      </a:pPr>
                      <a:r>
                        <a:rPr kumimoji="0" lang="en-US" b="0" i="0" kern="1200" dirty="0">
                          <a:solidFill>
                            <a:schemeClr val="tx1"/>
                          </a:solidFill>
                          <a:effectLst/>
                          <a:latin typeface="Liberation Mono"/>
                          <a:ea typeface="+mn-ea"/>
                          <a:cs typeface="+mn-cs"/>
                        </a:rPr>
                        <a:t>Returns the smallest integer value that is greater than or equal to the argument. </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FLOOR</a:t>
                      </a:r>
                      <a:r>
                        <a:rPr kumimoji="0" lang="en-US" sz="1800" kern="1200" dirty="0">
                          <a:solidFill>
                            <a:schemeClr val="tx2"/>
                          </a:solidFill>
                          <a:latin typeface="Liberation Mono"/>
                          <a:ea typeface="+mn-ea"/>
                          <a:cs typeface="+mn-cs"/>
                        </a:rPr>
                        <a:t>( numeric )</a:t>
                      </a:r>
                      <a:endParaRPr kumimoji="0" lang="en-IN" sz="1800" kern="1200" dirty="0">
                        <a:solidFill>
                          <a:schemeClr val="tx2"/>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largest integer value that is less than or equal to the argument.</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RAND</a:t>
                      </a:r>
                      <a:r>
                        <a:rPr kumimoji="0" lang="en-US" sz="1800" kern="1200" dirty="0">
                          <a:solidFill>
                            <a:schemeClr val="tx2"/>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kern="1200" dirty="0">
                        <a:solidFill>
                          <a:schemeClr val="tx2"/>
                        </a:solidFill>
                        <a:latin typeface="Liberation 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RANDOM</a:t>
                      </a:r>
                      <a:r>
                        <a:rPr kumimoji="0" lang="en-US" sz="1800" kern="1200" dirty="0">
                          <a:solidFill>
                            <a:schemeClr val="tx2"/>
                          </a:solidFill>
                          <a:latin typeface="Liberation Mono"/>
                          <a:ea typeface="+mn-ea"/>
                          <a:cs typeface="+mn-cs"/>
                        </a:rPr>
                        <a:t>()</a:t>
                      </a: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Calling the function without parameter returns the next a pseudo random number.</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ROUND</a:t>
                      </a:r>
                      <a:r>
                        <a:rPr kumimoji="0" lang="en-US" sz="1800" kern="1200" dirty="0">
                          <a:solidFill>
                            <a:schemeClr val="tx2"/>
                          </a:solidFill>
                          <a:latin typeface="Liberation Mono"/>
                          <a:ea typeface="+mn-ea"/>
                          <a:cs typeface="+mn-cs"/>
                        </a:rPr>
                        <a:t>( numeric, digitsInt )</a:t>
                      </a: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Rounds to a number of fractional digits.</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RANDOM_UUID</a:t>
                      </a:r>
                      <a:r>
                        <a:rPr kumimoji="0" lang="en-US" sz="1800" kern="1200" dirty="0">
                          <a:solidFill>
                            <a:schemeClr val="tx2"/>
                          </a:solidFill>
                          <a:latin typeface="Liberation Mono"/>
                          <a:ea typeface="+mn-ea"/>
                          <a:cs typeface="+mn-cs"/>
                        </a:rPr>
                        <a:t>()</a:t>
                      </a: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Returns a new UUID with 122 pseudo random bits.</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2"/>
                          </a:solidFill>
                          <a:latin typeface="Liberation Mono"/>
                          <a:ea typeface="+mn-ea"/>
                          <a:cs typeface="+mn-cs"/>
                        </a:rPr>
                        <a:t>  </a:t>
                      </a:r>
                      <a:r>
                        <a:rPr kumimoji="0" lang="en-IN" sz="1800" kern="1200" dirty="0">
                          <a:solidFill>
                            <a:srgbClr val="803A69"/>
                          </a:solidFill>
                          <a:latin typeface="Liberation Mono"/>
                          <a:ea typeface="+mn-ea"/>
                          <a:cs typeface="+mn-cs"/>
                        </a:rPr>
                        <a:t>TRUNC</a:t>
                      </a:r>
                      <a:r>
                        <a:rPr kumimoji="0" lang="en-IN" sz="1800" kern="1200" dirty="0">
                          <a:solidFill>
                            <a:schemeClr val="tx2"/>
                          </a:solidFill>
                          <a:latin typeface="Liberation Mono"/>
                          <a:ea typeface="+mn-ea"/>
                          <a:cs typeface="+mn-cs"/>
                        </a:rPr>
                        <a:t>( numeric, digitsInt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kern="1200" dirty="0">
                        <a:solidFill>
                          <a:schemeClr val="tx2"/>
                        </a:solidFill>
                        <a:latin typeface="Liberation 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2"/>
                          </a:solidFill>
                          <a:latin typeface="Liberation Mono"/>
                          <a:ea typeface="+mn-ea"/>
                          <a:cs typeface="+mn-cs"/>
                        </a:rPr>
                        <a:t>  </a:t>
                      </a:r>
                      <a:r>
                        <a:rPr kumimoji="0" lang="en-IN" sz="1800" kern="1200" dirty="0">
                          <a:solidFill>
                            <a:srgbClr val="803A69"/>
                          </a:solidFill>
                          <a:latin typeface="Liberation Mono"/>
                          <a:ea typeface="+mn-ea"/>
                          <a:cs typeface="+mn-cs"/>
                        </a:rPr>
                        <a:t>TRUNCATE</a:t>
                      </a:r>
                      <a:r>
                        <a:rPr kumimoji="0" lang="en-IN" sz="1800" kern="1200" dirty="0">
                          <a:solidFill>
                            <a:schemeClr val="tx2"/>
                          </a:solidFill>
                          <a:latin typeface="Liberation Mono"/>
                          <a:ea typeface="+mn-ea"/>
                          <a:cs typeface="+mn-cs"/>
                        </a:rPr>
                        <a:t>( numeric, digitsInt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When a numeric argument is specified, truncates it to a number of digits (to the next value closer to 0)</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82335494"/>
                  </a:ext>
                </a:extLst>
              </a:tr>
            </a:tbl>
          </a:graphicData>
        </a:graphic>
      </p:graphicFrame>
    </p:spTree>
    <p:extLst>
      <p:ext uri="{BB962C8B-B14F-4D97-AF65-F5344CB8AC3E}">
        <p14:creationId xmlns:p14="http://schemas.microsoft.com/office/powerpoint/2010/main" val="39964419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rPr>
              <a:t> </a:t>
            </a:r>
            <a:r>
              <a:rPr lang="en-IN" dirty="0">
                <a:solidFill>
                  <a:srgbClr val="803A69"/>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rPr>
              <a:t> </a:t>
            </a:r>
            <a:r>
              <a:rPr lang="en-IN" dirty="0">
                <a:solidFill>
                  <a:srgbClr val="803A69"/>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rPr>
              <a:t> </a:t>
            </a:r>
            <a:r>
              <a:rPr lang="en-IN" dirty="0">
                <a:solidFill>
                  <a:srgbClr val="803A69"/>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rPr>
              <a:t> </a:t>
            </a:r>
            <a:r>
              <a:rPr lang="en-IN" dirty="0">
                <a:solidFill>
                  <a:srgbClr val="803A69"/>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US" dirty="0">
                <a:latin typeface="Liberation Mono"/>
              </a:rPr>
              <a:t> </a:t>
            </a:r>
            <a:r>
              <a:rPr lang="en-US" dirty="0">
                <a:solidFill>
                  <a:srgbClr val="803A69"/>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US" dirty="0">
                <a:latin typeface="Liberation Mono"/>
              </a:rPr>
              <a:t> </a:t>
            </a:r>
            <a:r>
              <a:rPr lang="en-US" dirty="0">
                <a:solidFill>
                  <a:srgbClr val="803A69"/>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803A69"/>
                </a:solidFill>
                <a:latin typeface="Liberation Mono"/>
              </a:rPr>
              <a:t>CAST</a:t>
            </a:r>
            <a:r>
              <a:rPr lang="en-US" dirty="0">
                <a:latin typeface="Liberation Mono"/>
                <a:cs typeface="Arial" panose="020B0604020202020204" pitchFamily="34" charset="0"/>
              </a:rPr>
              <a:t>(</a:t>
            </a:r>
            <a:r>
              <a:rPr lang="en-US" dirty="0">
                <a:solidFill>
                  <a:srgbClr val="803A69"/>
                </a:solidFill>
                <a:latin typeface="Liberation Mono"/>
              </a:rPr>
              <a:t>ROUND</a:t>
            </a:r>
            <a:r>
              <a:rPr lang="en-US" dirty="0">
                <a:latin typeface="Liberation Mono"/>
                <a:cs typeface="Arial" panose="020B0604020202020204" pitchFamily="34" charset="0"/>
              </a:rPr>
              <a:t>(</a:t>
            </a:r>
            <a:r>
              <a:rPr lang="en-US" dirty="0">
                <a:solidFill>
                  <a:srgbClr val="803A69"/>
                </a:solidFill>
                <a:latin typeface="Liberation Mono"/>
              </a:rPr>
              <a:t>RAND</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cs typeface="Times New Roman" panose="02020603050405020304" pitchFamily="18" charset="0"/>
              </a:rPr>
              <a:t>) AS </a:t>
            </a:r>
            <a:r>
              <a:rPr lang="en-US" dirty="0">
                <a:solidFill>
                  <a:srgbClr val="834689"/>
                </a:solidFill>
                <a:latin typeface="Liberation Mono"/>
                <a:cs typeface="Arial" panose="020B0604020202020204" pitchFamily="34" charset="0"/>
              </a:rPr>
              <a:t>INT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803A69"/>
                </a:solidFill>
                <a:latin typeface="Liberation Mono"/>
              </a:rPr>
              <a:t>CAST</a:t>
            </a:r>
            <a:r>
              <a:rPr lang="en-US" dirty="0">
                <a:latin typeface="Liberation Mono"/>
                <a:ea typeface="Times New Roman" panose="02020603050405020304" pitchFamily="18" charset="0"/>
              </a:rPr>
              <a:t>(</a:t>
            </a:r>
            <a:r>
              <a:rPr lang="en-US" dirty="0">
                <a:solidFill>
                  <a:srgbClr val="803A69"/>
                </a:solidFill>
                <a:latin typeface="Liberation Mono"/>
              </a:rPr>
              <a:t>FLOOR</a:t>
            </a:r>
            <a:r>
              <a:rPr lang="en-US" dirty="0">
                <a:latin typeface="Liberation Mono"/>
                <a:cs typeface="Arial" panose="020B0604020202020204" pitchFamily="34" charset="0"/>
              </a:rPr>
              <a:t>(</a:t>
            </a:r>
            <a:r>
              <a:rPr lang="en-US" dirty="0">
                <a:solidFill>
                  <a:srgbClr val="803A69"/>
                </a:solidFill>
                <a:latin typeface="Liberation Mono"/>
              </a:rPr>
              <a:t>RAND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 AS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OTP;</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9885327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30011874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2" name="Table 1">
            <a:extLst>
              <a:ext uri="{FF2B5EF4-FFF2-40B4-BE49-F238E27FC236}">
                <a16:creationId xmlns:a16="http://schemas.microsoft.com/office/drawing/2014/main" id="{10E906A6-2356-9743-F5B0-03C0F0EC4811}"/>
              </a:ext>
            </a:extLst>
          </p:cNvPr>
          <p:cNvGraphicFramePr>
            <a:graphicFrameLocks noGrp="1"/>
          </p:cNvGraphicFramePr>
          <p:nvPr>
            <p:extLst>
              <p:ext uri="{D42A27DB-BD31-4B8C-83A1-F6EECF244321}">
                <p14:modId xmlns:p14="http://schemas.microsoft.com/office/powerpoint/2010/main" val="1492560981"/>
              </p:ext>
            </p:extLst>
          </p:nvPr>
        </p:nvGraphicFramePr>
        <p:xfrm>
          <a:off x="191344" y="706204"/>
          <a:ext cx="11809312" cy="3767241"/>
        </p:xfrm>
        <a:graphic>
          <a:graphicData uri="http://schemas.openxmlformats.org/drawingml/2006/table">
            <a:tbl>
              <a:tblPr firstRow="1" bandRow="1">
                <a:tableStyleId>{7E9639D4-E3E2-4D34-9284-5A2195B3D0D7}</a:tableStyleId>
              </a:tblPr>
              <a:tblGrid>
                <a:gridCol w="5400600">
                  <a:extLst>
                    <a:ext uri="{9D8B030D-6E8A-4147-A177-3AD203B41FA5}">
                      <a16:colId xmlns:a16="http://schemas.microsoft.com/office/drawing/2014/main" val="20000"/>
                    </a:ext>
                  </a:extLst>
                </a:gridCol>
                <a:gridCol w="640871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803A69"/>
                          </a:solidFill>
                          <a:latin typeface="Liberation Mono"/>
                          <a:ea typeface="+mn-ea"/>
                          <a:cs typeface="+mn-cs"/>
                        </a:rPr>
                        <a:t>  CURDATE</a:t>
                      </a:r>
                      <a:r>
                        <a:rPr kumimoji="0" lang="en-IN" sz="1800" kern="1200" dirty="0">
                          <a:solidFill>
                            <a:schemeClr val="tx2"/>
                          </a:solidFill>
                          <a:latin typeface="Liberation Mono"/>
                          <a:ea typeface="+mn-ea"/>
                          <a:cs typeface="+mn-cs"/>
                        </a:rPr>
                        <a:t>()</a:t>
                      </a:r>
                    </a:p>
                    <a:p>
                      <a:pPr>
                        <a:spcAft>
                          <a:spcPts val="0"/>
                        </a:spcAft>
                      </a:pPr>
                      <a:endParaRPr kumimoji="0" lang="en-IN" sz="800" kern="1200" dirty="0">
                        <a:solidFill>
                          <a:schemeClr val="tx2"/>
                        </a:solidFill>
                        <a:latin typeface="Liberation Mono"/>
                        <a:ea typeface="+mn-ea"/>
                        <a:cs typeface="+mn-cs"/>
                      </a:endParaRPr>
                    </a:p>
                    <a:p>
                      <a:pPr>
                        <a:spcAft>
                          <a:spcPts val="0"/>
                        </a:spcAft>
                      </a:pPr>
                      <a:r>
                        <a:rPr kumimoji="0" lang="en-IN" sz="1800" kern="1200" dirty="0">
                          <a:solidFill>
                            <a:srgbClr val="803A69"/>
                          </a:solidFill>
                          <a:latin typeface="Liberation Mono"/>
                          <a:ea typeface="+mn-ea"/>
                          <a:cs typeface="+mn-cs"/>
                        </a:rPr>
                        <a:t>  CURRENT_DATE</a:t>
                      </a:r>
                      <a:r>
                        <a:rPr kumimoji="0" lang="en-IN" sz="1800" kern="1200" dirty="0">
                          <a:solidFill>
                            <a:schemeClr val="tx2"/>
                          </a:solidFill>
                          <a:latin typeface="Liberation Mono"/>
                          <a:ea typeface="+mn-ea"/>
                          <a:cs typeface="+mn-cs"/>
                        </a:rPr>
                        <a:t>()</a:t>
                      </a:r>
                    </a:p>
                  </a:txBody>
                  <a:tcPr marL="68580" marR="68580" marT="0" marB="0" anchor="ctr"/>
                </a:tc>
                <a:tc>
                  <a:txBody>
                    <a:bodyPr/>
                    <a:lstStyle/>
                    <a:p>
                      <a:pPr algn="l">
                        <a:spcAft>
                          <a:spcPts val="0"/>
                        </a:spcAft>
                      </a:pPr>
                      <a:r>
                        <a:rPr kumimoji="0" lang="en-IN" sz="1800" b="0" kern="1200" dirty="0">
                          <a:solidFill>
                            <a:schemeClr val="tx1"/>
                          </a:solidFill>
                          <a:effectLst/>
                          <a:latin typeface="Liberation Mono"/>
                          <a:ea typeface="Times New Roman" panose="02020603050405020304" pitchFamily="18" charset="0"/>
                          <a:cs typeface="+mn-cs"/>
                        </a:rPr>
                        <a:t>Returns the current date.</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803A69"/>
                          </a:solidFill>
                          <a:latin typeface="Liberation Mono"/>
                          <a:ea typeface="+mn-ea"/>
                          <a:cs typeface="+mn-cs"/>
                        </a:rPr>
                        <a:t>  CURTIME</a:t>
                      </a:r>
                      <a:r>
                        <a:rPr kumimoji="0" lang="en-IN" sz="1800" kern="1200" dirty="0">
                          <a:solidFill>
                            <a:schemeClr val="tx2"/>
                          </a:solidFill>
                          <a:latin typeface="Liberation Mono"/>
                          <a:ea typeface="+mn-ea"/>
                          <a:cs typeface="+mn-cs"/>
                        </a:rPr>
                        <a:t>()</a:t>
                      </a:r>
                      <a:endParaRPr kumimoji="0" lang="en-US"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Returns the current time.</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chemeClr val="tx2"/>
                          </a:solidFill>
                          <a:latin typeface="Liberation Mono"/>
                          <a:ea typeface="+mn-ea"/>
                          <a:cs typeface="+mn-cs"/>
                        </a:rPr>
                        <a:t>  </a:t>
                      </a:r>
                      <a:r>
                        <a:rPr kumimoji="0" lang="en-IN" sz="1800" kern="1200" dirty="0">
                          <a:solidFill>
                            <a:srgbClr val="803A69"/>
                          </a:solidFill>
                          <a:latin typeface="Liberation Mono"/>
                          <a:ea typeface="+mn-ea"/>
                          <a:cs typeface="+mn-cs"/>
                        </a:rPr>
                        <a:t>CURRENT_TIME</a:t>
                      </a:r>
                      <a:r>
                        <a:rPr kumimoji="0" lang="en-IN" sz="1800" kern="1200" dirty="0">
                          <a:solidFill>
                            <a:schemeClr val="tx2"/>
                          </a:solidFill>
                          <a:latin typeface="Liberation Mono"/>
                          <a:ea typeface="+mn-ea"/>
                          <a:cs typeface="+mn-cs"/>
                        </a:rPr>
                        <a:t>()</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current time with time zone.</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2"/>
                          </a:solidFill>
                          <a:latin typeface="Liberation Mono"/>
                          <a:ea typeface="+mn-ea"/>
                          <a:cs typeface="+mn-cs"/>
                        </a:rPr>
                        <a:t>  </a:t>
                      </a:r>
                      <a:r>
                        <a:rPr kumimoji="0" lang="en-IN" sz="1800" kern="1200" dirty="0">
                          <a:solidFill>
                            <a:srgbClr val="803A69"/>
                          </a:solidFill>
                          <a:latin typeface="Liberation Mono"/>
                          <a:ea typeface="+mn-ea"/>
                          <a:cs typeface="+mn-cs"/>
                        </a:rPr>
                        <a:t>DATEADD</a:t>
                      </a:r>
                      <a:r>
                        <a:rPr kumimoji="0" lang="en-IN" sz="1800" kern="1200" dirty="0">
                          <a:solidFill>
                            <a:schemeClr val="tx2"/>
                          </a:solidFill>
                          <a:latin typeface="Liberation Mono"/>
                          <a:ea typeface="+mn-ea"/>
                          <a:cs typeface="+mn-cs"/>
                        </a:rPr>
                        <a:t>( datetimeField , addIntLong , dateAndTime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82335494"/>
                  </a:ext>
                </a:extLst>
              </a:tr>
            </a:tbl>
          </a:graphicData>
        </a:graphic>
      </p:graphicFrame>
    </p:spTree>
    <p:extLst>
      <p:ext uri="{BB962C8B-B14F-4D97-AF65-F5344CB8AC3E}">
        <p14:creationId xmlns:p14="http://schemas.microsoft.com/office/powerpoint/2010/main" val="26656653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13301306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256993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4120364641"/>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SCHEMA</a:t>
            </a:r>
          </a:p>
        </p:txBody>
      </p:sp>
      <p:sp>
        <p:nvSpPr>
          <p:cNvPr id="3" name="Rectangle 2"/>
          <p:cNvSpPr/>
          <p:nvPr/>
        </p:nvSpPr>
        <p:spPr>
          <a:xfrm>
            <a:off x="614569" y="1916832"/>
            <a:ext cx="9906000" cy="880369"/>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TABLES </a:t>
            </a:r>
            <a:r>
              <a:rPr lang="en-IN" dirty="0">
                <a:latin typeface="Liberation Mono"/>
                <a:ea typeface="Times New Roman" panose="02020603050405020304" pitchFamily="18" charset="0"/>
              </a:rPr>
              <a:t>FROM</a:t>
            </a:r>
            <a:r>
              <a:rPr lang="en-IN"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H2DB</a:t>
            </a:r>
            <a:r>
              <a:rPr lang="en-IN" dirty="0">
                <a:latin typeface="Liberation Mono"/>
                <a:ea typeface="Times New Roman" panose="02020603050405020304" pitchFamily="18" charset="0"/>
              </a:rPr>
              <a:t>;</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SCHEMAS </a:t>
            </a:r>
            <a:r>
              <a:rPr lang="en-IN" sz="2000" dirty="0">
                <a:solidFill>
                  <a:srgbClr val="A67F59"/>
                </a:solidFill>
                <a:latin typeface="Liberation Mono"/>
              </a:rPr>
              <a:t>| </a:t>
            </a:r>
            <a:r>
              <a:rPr lang="en-IN" sz="2000" dirty="0">
                <a:solidFill>
                  <a:srgbClr val="0077AA"/>
                </a:solidFill>
                <a:latin typeface="Liberation Mono"/>
              </a:rPr>
              <a:t>TABLES</a:t>
            </a:r>
            <a:r>
              <a:rPr lang="en-IN" sz="2000" dirty="0">
                <a:solidFill>
                  <a:srgbClr val="A67F59"/>
                </a:solidFill>
                <a:latin typeface="Liberation Mono"/>
              </a:rPr>
              <a:t> </a:t>
            </a:r>
            <a:r>
              <a:rPr lang="en-IN" sz="2000" dirty="0">
                <a:solidFill>
                  <a:srgbClr val="999999"/>
                </a:solidFill>
                <a:latin typeface="Liberation Mono"/>
              </a:rPr>
              <a:t>[</a:t>
            </a:r>
            <a:r>
              <a:rPr lang="en-IN" sz="2000" dirty="0">
                <a:latin typeface="Liberation Mono"/>
              </a:rPr>
              <a:t>FROM</a:t>
            </a:r>
            <a:r>
              <a:rPr lang="en-IN" sz="2000" dirty="0">
                <a:solidFill>
                  <a:srgbClr val="000000"/>
                </a:solidFill>
                <a:latin typeface="Liberation Mono"/>
              </a:rPr>
              <a:t> </a:t>
            </a:r>
            <a:r>
              <a:rPr lang="en-IN" sz="2000" dirty="0">
                <a:solidFill>
                  <a:srgbClr val="669900"/>
                </a:solidFill>
                <a:latin typeface="Liberation Mono"/>
              </a:rPr>
              <a:t>schemaName</a:t>
            </a:r>
            <a:r>
              <a:rPr lang="en-IN" sz="2000" dirty="0">
                <a:solidFill>
                  <a:srgbClr val="999999"/>
                </a:solidFill>
                <a:latin typeface="Liberation Mono"/>
              </a:rPr>
              <a:t>] </a:t>
            </a:r>
            <a:r>
              <a:rPr lang="en-IN" sz="2000" dirty="0">
                <a:solidFill>
                  <a:srgbClr val="000000"/>
                </a:solidFill>
                <a:latin typeface="Liberation Mono"/>
              </a:rPr>
              <a:t>}</a:t>
            </a:r>
            <a:endParaRPr lang="en-IN" sz="2000" dirty="0"/>
          </a:p>
        </p:txBody>
      </p:sp>
      <p:sp>
        <p:nvSpPr>
          <p:cNvPr id="7" name="Title 1">
            <a:extLst>
              <a:ext uri="{FF2B5EF4-FFF2-40B4-BE49-F238E27FC236}">
                <a16:creationId xmlns:a16="http://schemas.microsoft.com/office/drawing/2014/main" id="{B64A00B8-3F32-1186-E833-C3422211D6FB}"/>
              </a:ext>
            </a:extLst>
          </p:cNvPr>
          <p:cNvSpPr txBox="1">
            <a:spLocks/>
          </p:cNvSpPr>
          <p:nvPr/>
        </p:nvSpPr>
        <p:spPr>
          <a:xfrm>
            <a:off x="609600" y="3068960"/>
            <a:ext cx="109728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b="1" dirty="0">
                <a:latin typeface="Arial" pitchFamily="34" charset="0"/>
                <a:cs typeface="Arial" pitchFamily="34" charset="0"/>
              </a:rPr>
              <a:t>USE SCHEMA</a:t>
            </a:r>
          </a:p>
        </p:txBody>
      </p:sp>
      <p:sp>
        <p:nvSpPr>
          <p:cNvPr id="8" name="Rectangle 7">
            <a:extLst>
              <a:ext uri="{FF2B5EF4-FFF2-40B4-BE49-F238E27FC236}">
                <a16:creationId xmlns:a16="http://schemas.microsoft.com/office/drawing/2014/main" id="{EDE602EF-ED07-2024-11A5-4D45D762555E}"/>
              </a:ext>
            </a:extLst>
          </p:cNvPr>
          <p:cNvSpPr/>
          <p:nvPr/>
        </p:nvSpPr>
        <p:spPr>
          <a:xfrm>
            <a:off x="609600" y="4725144"/>
            <a:ext cx="8839200" cy="464871"/>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H2DB;</a:t>
            </a:r>
          </a:p>
        </p:txBody>
      </p:sp>
      <p:sp>
        <p:nvSpPr>
          <p:cNvPr id="9" name="Rectangle 8">
            <a:extLst>
              <a:ext uri="{FF2B5EF4-FFF2-40B4-BE49-F238E27FC236}">
                <a16:creationId xmlns:a16="http://schemas.microsoft.com/office/drawing/2014/main" id="{3E1166D5-13EA-00A3-E5C3-BA6D26005454}"/>
              </a:ext>
            </a:extLst>
          </p:cNvPr>
          <p:cNvSpPr/>
          <p:nvPr/>
        </p:nvSpPr>
        <p:spPr>
          <a:xfrm>
            <a:off x="609600" y="4217090"/>
            <a:ext cx="2162772"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schema_name</a:t>
            </a:r>
          </a:p>
        </p:txBody>
      </p:sp>
    </p:spTree>
    <p:extLst>
      <p:ext uri="{BB962C8B-B14F-4D97-AF65-F5344CB8AC3E}">
        <p14:creationId xmlns:p14="http://schemas.microsoft.com/office/powerpoint/2010/main" val="4034996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and DROP SCHEMA</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drop schema</a:t>
            </a:r>
          </a:p>
        </p:txBody>
      </p:sp>
      <p:sp>
        <p:nvSpPr>
          <p:cNvPr id="6" name="Rectangle 5"/>
          <p:cNvSpPr/>
          <p:nvPr/>
        </p:nvSpPr>
        <p:spPr>
          <a:xfrm>
            <a:off x="263352" y="2044575"/>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latin typeface="Liberation Mono"/>
              </a:rPr>
              <a:t>H2DB</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CREATE SCHEMA creates a new schema with the given name.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12776"/>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solidFill>
                  <a:srgbClr val="0077AA"/>
                </a:solidFill>
                <a:latin typeface="Liberation Mono"/>
              </a:rPr>
              <a:t>AUTHORIZATION </a:t>
            </a:r>
            <a:r>
              <a:rPr lang="en-IN" sz="2000" dirty="0">
                <a:latin typeface="Liberation Mono"/>
              </a:rPr>
              <a:t>ownerName</a:t>
            </a:r>
          </a:p>
        </p:txBody>
      </p:sp>
      <p:sp>
        <p:nvSpPr>
          <p:cNvPr id="2" name="Rectangle 1">
            <a:extLst>
              <a:ext uri="{FF2B5EF4-FFF2-40B4-BE49-F238E27FC236}">
                <a16:creationId xmlns:a16="http://schemas.microsoft.com/office/drawing/2014/main" id="{C84B1048-8328-D253-1A36-1E7347CBADB4}"/>
              </a:ext>
            </a:extLst>
          </p:cNvPr>
          <p:cNvSpPr/>
          <p:nvPr/>
        </p:nvSpPr>
        <p:spPr>
          <a:xfrm>
            <a:off x="263352" y="544522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p:txBody>
      </p:sp>
      <p:sp>
        <p:nvSpPr>
          <p:cNvPr id="3" name="Rectangle 2">
            <a:extLst>
              <a:ext uri="{FF2B5EF4-FFF2-40B4-BE49-F238E27FC236}">
                <a16:creationId xmlns:a16="http://schemas.microsoft.com/office/drawing/2014/main" id="{AB71C056-7C4D-252B-5717-C6399A62D5F7}"/>
              </a:ext>
            </a:extLst>
          </p:cNvPr>
          <p:cNvSpPr/>
          <p:nvPr/>
        </p:nvSpPr>
        <p:spPr>
          <a:xfrm>
            <a:off x="263352" y="3356992"/>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DROP SCHEMA will drop the existing schema.</a:t>
            </a:r>
          </a:p>
        </p:txBody>
      </p:sp>
      <p:sp>
        <p:nvSpPr>
          <p:cNvPr id="5" name="Rectangle 4">
            <a:extLst>
              <a:ext uri="{FF2B5EF4-FFF2-40B4-BE49-F238E27FC236}">
                <a16:creationId xmlns:a16="http://schemas.microsoft.com/office/drawing/2014/main" id="{E47C98AE-ED7B-7496-78AD-F04026512752}"/>
              </a:ext>
            </a:extLst>
          </p:cNvPr>
          <p:cNvSpPr/>
          <p:nvPr/>
        </p:nvSpPr>
        <p:spPr>
          <a:xfrm>
            <a:off x="263352" y="4797152"/>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RESTRICT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CASCADE</a:t>
            </a:r>
            <a:r>
              <a:rPr lang="en-IN" sz="2000" dirty="0">
                <a:solidFill>
                  <a:srgbClr val="0077AA"/>
                </a:solidFill>
                <a:latin typeface="Liberation Mono"/>
              </a:rPr>
              <a:t> </a:t>
            </a:r>
            <a:r>
              <a:rPr lang="en-IN" sz="2000" dirty="0">
                <a:latin typeface="Liberation Mono"/>
              </a:rPr>
              <a:t>]</a:t>
            </a:r>
          </a:p>
        </p:txBody>
      </p:sp>
      <p:sp>
        <p:nvSpPr>
          <p:cNvPr id="13" name="TextBox 12">
            <a:extLst>
              <a:ext uri="{FF2B5EF4-FFF2-40B4-BE49-F238E27FC236}">
                <a16:creationId xmlns:a16="http://schemas.microsoft.com/office/drawing/2014/main" id="{FE0D621C-B7EA-005E-2D73-82FBDAEDE0E2}"/>
              </a:ext>
            </a:extLst>
          </p:cNvPr>
          <p:cNvSpPr txBox="1"/>
          <p:nvPr/>
        </p:nvSpPr>
        <p:spPr>
          <a:xfrm>
            <a:off x="263352" y="3933056"/>
            <a:ext cx="1159328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The command will fail if objects in this schema exist and the RESTRICT clause is used (the default). All objects in this schema are dropped as well if the CASCADE clause is used.</a:t>
            </a:r>
          </a:p>
        </p:txBody>
      </p:sp>
    </p:spTree>
    <p:extLst>
      <p:ext uri="{BB962C8B-B14F-4D97-AF65-F5344CB8AC3E}">
        <p14:creationId xmlns:p14="http://schemas.microsoft.com/office/powerpoint/2010/main" val="2505048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203915759"/>
              </p:ext>
            </p:extLst>
          </p:nvPr>
        </p:nvGraphicFramePr>
        <p:xfrm>
          <a:off x="191344" y="2545432"/>
          <a:ext cx="11737305" cy="1102360"/>
        </p:xfrm>
        <a:graphic>
          <a:graphicData uri="http://schemas.openxmlformats.org/drawingml/2006/table">
            <a:tbl>
              <a:tblPr firstRow="1" bandRow="1">
                <a:tableStyleId>{2D5ABB26-0587-4C30-8999-92F81FD0307C}</a:tableStyleId>
              </a:tblPr>
              <a:tblGrid>
                <a:gridCol w="3739790">
                  <a:extLst>
                    <a:ext uri="{9D8B030D-6E8A-4147-A177-3AD203B41FA5}">
                      <a16:colId xmlns:a16="http://schemas.microsoft.com/office/drawing/2014/main" val="20000"/>
                    </a:ext>
                  </a:extLst>
                </a:gridCol>
                <a:gridCol w="560906">
                  <a:extLst>
                    <a:ext uri="{9D8B030D-6E8A-4147-A177-3AD203B41FA5}">
                      <a16:colId xmlns:a16="http://schemas.microsoft.com/office/drawing/2014/main" val="20001"/>
                    </a:ext>
                  </a:extLst>
                </a:gridCol>
                <a:gridCol w="560906">
                  <a:extLst>
                    <a:ext uri="{9D8B030D-6E8A-4147-A177-3AD203B41FA5}">
                      <a16:colId xmlns:a16="http://schemas.microsoft.com/office/drawing/2014/main" val="20002"/>
                    </a:ext>
                  </a:extLst>
                </a:gridCol>
                <a:gridCol w="560906">
                  <a:extLst>
                    <a:ext uri="{9D8B030D-6E8A-4147-A177-3AD203B41FA5}">
                      <a16:colId xmlns:a16="http://schemas.microsoft.com/office/drawing/2014/main" val="20003"/>
                    </a:ext>
                  </a:extLst>
                </a:gridCol>
                <a:gridCol w="560906">
                  <a:extLst>
                    <a:ext uri="{9D8B030D-6E8A-4147-A177-3AD203B41FA5}">
                      <a16:colId xmlns:a16="http://schemas.microsoft.com/office/drawing/2014/main" val="20004"/>
                    </a:ext>
                  </a:extLst>
                </a:gridCol>
                <a:gridCol w="560906">
                  <a:extLst>
                    <a:ext uri="{9D8B030D-6E8A-4147-A177-3AD203B41FA5}">
                      <a16:colId xmlns:a16="http://schemas.microsoft.com/office/drawing/2014/main" val="20005"/>
                    </a:ext>
                  </a:extLst>
                </a:gridCol>
                <a:gridCol w="560906">
                  <a:extLst>
                    <a:ext uri="{9D8B030D-6E8A-4147-A177-3AD203B41FA5}">
                      <a16:colId xmlns:a16="http://schemas.microsoft.com/office/drawing/2014/main" val="20006"/>
                    </a:ext>
                  </a:extLst>
                </a:gridCol>
                <a:gridCol w="560906">
                  <a:extLst>
                    <a:ext uri="{9D8B030D-6E8A-4147-A177-3AD203B41FA5}">
                      <a16:colId xmlns:a16="http://schemas.microsoft.com/office/drawing/2014/main" val="20007"/>
                    </a:ext>
                  </a:extLst>
                </a:gridCol>
                <a:gridCol w="560906">
                  <a:extLst>
                    <a:ext uri="{9D8B030D-6E8A-4147-A177-3AD203B41FA5}">
                      <a16:colId xmlns:a16="http://schemas.microsoft.com/office/drawing/2014/main" val="20008"/>
                    </a:ext>
                  </a:extLst>
                </a:gridCol>
                <a:gridCol w="560906">
                  <a:extLst>
                    <a:ext uri="{9D8B030D-6E8A-4147-A177-3AD203B41FA5}">
                      <a16:colId xmlns:a16="http://schemas.microsoft.com/office/drawing/2014/main" val="20009"/>
                    </a:ext>
                  </a:extLst>
                </a:gridCol>
                <a:gridCol w="560906">
                  <a:extLst>
                    <a:ext uri="{9D8B030D-6E8A-4147-A177-3AD203B41FA5}">
                      <a16:colId xmlns:a16="http://schemas.microsoft.com/office/drawing/2014/main" val="20010"/>
                    </a:ext>
                  </a:extLst>
                </a:gridCol>
                <a:gridCol w="2388455">
                  <a:extLst>
                    <a:ext uri="{9D8B030D-6E8A-4147-A177-3AD203B41FA5}">
                      <a16:colId xmlns:a16="http://schemas.microsoft.com/office/drawing/2014/main" val="20011"/>
                    </a:ext>
                  </a:extLst>
                </a:gridCol>
              </a:tblGrid>
              <a:tr h="370840">
                <a:tc>
                  <a:txBody>
                    <a:bodyPr/>
                    <a:lstStyle/>
                    <a:p>
                      <a:r>
                        <a:rPr lang="en-IN" dirty="0">
                          <a:latin typeface="Arial" panose="020B0604020202020204" pitchFamily="34" charset="0"/>
                          <a:cs typeface="Arial" panose="020B0604020202020204" pitchFamily="34" charset="0"/>
                        </a:rPr>
                        <a:t>ENAME</a:t>
                      </a:r>
                      <a:r>
                        <a:rPr lang="en-IN" baseline="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LENGTH</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248516"/>
                  </a:ext>
                </a:extLst>
              </a:tr>
            </a:tbl>
          </a:graphicData>
        </a:graphic>
      </p:graphicFrame>
      <p:sp>
        <p:nvSpPr>
          <p:cNvPr id="4" name="Rectangle 3"/>
          <p:cNvSpPr/>
          <p:nvPr/>
        </p:nvSpPr>
        <p:spPr>
          <a:xfrm>
            <a:off x="131679" y="167382"/>
            <a:ext cx="8700625"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character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 varchar varying (varchar)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spTree>
    <p:extLst>
      <p:ext uri="{BB962C8B-B14F-4D97-AF65-F5344CB8AC3E}">
        <p14:creationId xmlns:p14="http://schemas.microsoft.com/office/powerpoint/2010/main" val="7805892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t>
            </a:r>
            <a:r>
              <a:rPr lang="en-US" dirty="0" err="1">
                <a:latin typeface="Liberation Mono"/>
              </a:rPr>
              <a:t>firstName</a:t>
            </a:r>
            <a:r>
              <a:rPr lang="en-US" dirty="0">
                <a:latin typeface="Liberation Mono"/>
              </a:rPr>
              <a:t>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866513702"/>
              </p:ext>
            </p:extLst>
          </p:nvPr>
        </p:nvGraphicFramePr>
        <p:xfrm>
          <a:off x="119336" y="620688"/>
          <a:ext cx="11953328" cy="3840480"/>
        </p:xfrm>
        <a:graphic>
          <a:graphicData uri="http://schemas.openxmlformats.org/drawingml/2006/table">
            <a:tbl>
              <a:tblPr firstRow="1" bandRow="1">
                <a:tableStyleId>{5940675A-B579-460E-94D1-54222C63F5DA}</a:tableStyleId>
              </a:tblPr>
              <a:tblGrid>
                <a:gridCol w="4205800">
                  <a:extLst>
                    <a:ext uri="{9D8B030D-6E8A-4147-A177-3AD203B41FA5}">
                      <a16:colId xmlns:a16="http://schemas.microsoft.com/office/drawing/2014/main" val="20000"/>
                    </a:ext>
                  </a:extLst>
                </a:gridCol>
                <a:gridCol w="2058896">
                  <a:extLst>
                    <a:ext uri="{9D8B030D-6E8A-4147-A177-3AD203B41FA5}">
                      <a16:colId xmlns:a16="http://schemas.microsoft.com/office/drawing/2014/main" val="20001"/>
                    </a:ext>
                  </a:extLst>
                </a:gridCol>
                <a:gridCol w="5688632">
                  <a:extLst>
                    <a:ext uri="{9D8B030D-6E8A-4147-A177-3AD203B41FA5}">
                      <a16:colId xmlns:a16="http://schemas.microsoft.com/office/drawing/2014/main" val="20002"/>
                    </a:ext>
                  </a:extLst>
                </a:gridCol>
              </a:tblGrid>
              <a:tr h="281384">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Size</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Description</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sz="1800" dirty="0">
                          <a:latin typeface="Arial" panose="020B0604020202020204" pitchFamily="34" charset="0"/>
                          <a:cs typeface="Arial" panose="020B0604020202020204" pitchFamily="34" charset="0"/>
                        </a:rPr>
                        <a:t> [ (</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 ]</a:t>
                      </a:r>
                    </a:p>
                  </a:txBody>
                  <a:tcPr marL="91428" marR="91428" anchor="ctr"/>
                </a:tc>
                <a:tc>
                  <a:txBody>
                    <a:bodyPr/>
                    <a:lstStyle/>
                    <a:p>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US" sz="1800" b="0" kern="1200" dirty="0">
                          <a:solidFill>
                            <a:schemeClr val="tx1"/>
                          </a:solidFill>
                          <a:effectLst/>
                          <a:latin typeface="Arial" panose="020B0604020202020204" pitchFamily="34" charset="0"/>
                          <a:cs typeface="Arial" panose="020B0604020202020204" pitchFamily="34" charset="0"/>
                        </a:rPr>
                        <a:t>A Unicode String of fixed length. </a:t>
                      </a:r>
                      <a:r>
                        <a:rPr kumimoji="0" lang="en-US" sz="1800" b="0" i="0" kern="1200" dirty="0">
                          <a:solidFill>
                            <a:schemeClr val="tx1"/>
                          </a:solidFill>
                          <a:effectLst/>
                          <a:latin typeface="Arial" panose="020B0604020202020204" pitchFamily="34" charset="0"/>
                          <a:ea typeface="+mn-ea"/>
                          <a:cs typeface="Arial" panose="020B0604020202020204" pitchFamily="34" charset="0"/>
                        </a:rPr>
                        <a:t>If length is not specified, 1 character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kumimoji="0" lang="en-IN" sz="1800" b="0" i="0" kern="1200" dirty="0">
                          <a:solidFill>
                            <a:schemeClr val="tx1"/>
                          </a:solidFill>
                          <a:effectLst/>
                          <a:latin typeface="Arial" panose="020B0604020202020204" pitchFamily="34" charset="0"/>
                          <a:ea typeface="+mn-ea"/>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VARCHAR_IGNORECASE</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Represents a binary string (byte array) of fixed predefined length. If length is not specified, 1 byte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Represents a byte array. 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147424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49937</TotalTime>
  <Words>56674</Words>
  <Application>Microsoft Office PowerPoint</Application>
  <PresentationFormat>Widescreen</PresentationFormat>
  <Paragraphs>6911</Paragraphs>
  <Slides>534</Slides>
  <Notes>35</Notes>
  <HiddenSlides>0</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534</vt:i4>
      </vt:variant>
    </vt:vector>
  </HeadingPairs>
  <TitlesOfParts>
    <vt:vector size="566" baseType="lpstr">
      <vt:lpstr>SimSun</vt:lpstr>
      <vt:lpstr>Arial</vt:lpstr>
      <vt:lpstr>Arial</vt:lpstr>
      <vt:lpstr>Bookman Old Style</vt:lpstr>
      <vt:lpstr>Calibri</vt:lpstr>
      <vt:lpstr>Cambria</vt:lpstr>
      <vt:lpstr>Consolas</vt:lpstr>
      <vt:lpstr>Courier New</vt:lpstr>
      <vt:lpstr>erdana</vt:lpstr>
      <vt:lpstr>Gill Sans MT</vt:lpstr>
      <vt:lpstr>Gill Sans MT (Body)</vt:lpstr>
      <vt:lpstr>Helvetica</vt:lpstr>
      <vt:lpstr>Helvetica Neue</vt:lpstr>
      <vt:lpstr>inherit</vt:lpstr>
      <vt:lpstr>Inter-Regular</vt:lpstr>
      <vt:lpstr>Inter-Regular</vt:lpstr>
      <vt:lpstr>Liberation Mono</vt:lpstr>
      <vt:lpstr>NexusSans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Wingdings</vt:lpstr>
      <vt:lpstr>Wingdings 3</vt:lpstr>
      <vt:lpstr>Work Sans</vt:lpstr>
      <vt:lpstr>Origin</vt:lpstr>
      <vt:lpstr>Database Technologies – H2 Database</vt:lpstr>
      <vt:lpstr>PowerPoint Presentation</vt:lpstr>
      <vt:lpstr>PowerPoint Presentation</vt:lpstr>
      <vt:lpstr>PowerPoint Presentation</vt:lpstr>
      <vt:lpstr>SHOW SCHEMA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11201</cp:revision>
  <dcterms:created xsi:type="dcterms:W3CDTF">2015-10-09T06:09:34Z</dcterms:created>
  <dcterms:modified xsi:type="dcterms:W3CDTF">2023-05-10T07:57:32Z</dcterms:modified>
</cp:coreProperties>
</file>